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8" r:id="rId3"/>
    <p:sldId id="257" r:id="rId4"/>
    <p:sldId id="259" r:id="rId5"/>
    <p:sldId id="284" r:id="rId6"/>
    <p:sldId id="277" r:id="rId7"/>
    <p:sldId id="260" r:id="rId8"/>
    <p:sldId id="261" r:id="rId9"/>
    <p:sldId id="280" r:id="rId10"/>
    <p:sldId id="281" r:id="rId11"/>
    <p:sldId id="282" r:id="rId12"/>
    <p:sldId id="283" r:id="rId13"/>
    <p:sldId id="267" r:id="rId14"/>
    <p:sldId id="271" r:id="rId15"/>
    <p:sldId id="285" r:id="rId16"/>
    <p:sldId id="272" r:id="rId17"/>
    <p:sldId id="273" r:id="rId18"/>
    <p:sldId id="275" r:id="rId19"/>
    <p:sldId id="274" r:id="rId20"/>
  </p:sldIdLst>
  <p:sldSz cx="9144000" cy="6858000" type="screen4x3"/>
  <p:notesSz cx="6858000" cy="9144000"/>
  <p:defaultTextStyle>
    <a:lvl1pPr defTabSz="457200">
      <a:defRPr>
        <a:solidFill>
          <a:srgbClr val="494848"/>
        </a:solidFill>
        <a:latin typeface="+mj-lt"/>
        <a:ea typeface="+mj-ea"/>
        <a:cs typeface="+mj-cs"/>
        <a:sym typeface="Helvetica"/>
      </a:defRPr>
    </a:lvl1pPr>
    <a:lvl2pPr defTabSz="457200">
      <a:defRPr>
        <a:solidFill>
          <a:srgbClr val="494848"/>
        </a:solidFill>
        <a:latin typeface="+mj-lt"/>
        <a:ea typeface="+mj-ea"/>
        <a:cs typeface="+mj-cs"/>
        <a:sym typeface="Helvetica"/>
      </a:defRPr>
    </a:lvl2pPr>
    <a:lvl3pPr defTabSz="457200">
      <a:defRPr>
        <a:solidFill>
          <a:srgbClr val="494848"/>
        </a:solidFill>
        <a:latin typeface="+mj-lt"/>
        <a:ea typeface="+mj-ea"/>
        <a:cs typeface="+mj-cs"/>
        <a:sym typeface="Helvetica"/>
      </a:defRPr>
    </a:lvl3pPr>
    <a:lvl4pPr defTabSz="457200">
      <a:defRPr>
        <a:solidFill>
          <a:srgbClr val="494848"/>
        </a:solidFill>
        <a:latin typeface="+mj-lt"/>
        <a:ea typeface="+mj-ea"/>
        <a:cs typeface="+mj-cs"/>
        <a:sym typeface="Helvetica"/>
      </a:defRPr>
    </a:lvl4pPr>
    <a:lvl5pPr defTabSz="457200">
      <a:defRPr>
        <a:solidFill>
          <a:srgbClr val="494848"/>
        </a:solidFill>
        <a:latin typeface="+mj-lt"/>
        <a:ea typeface="+mj-ea"/>
        <a:cs typeface="+mj-cs"/>
        <a:sym typeface="Helvetica"/>
      </a:defRPr>
    </a:lvl5pPr>
    <a:lvl6pPr defTabSz="457200">
      <a:defRPr>
        <a:solidFill>
          <a:srgbClr val="494848"/>
        </a:solidFill>
        <a:latin typeface="+mj-lt"/>
        <a:ea typeface="+mj-ea"/>
        <a:cs typeface="+mj-cs"/>
        <a:sym typeface="Helvetica"/>
      </a:defRPr>
    </a:lvl6pPr>
    <a:lvl7pPr defTabSz="457200">
      <a:defRPr>
        <a:solidFill>
          <a:srgbClr val="494848"/>
        </a:solidFill>
        <a:latin typeface="+mj-lt"/>
        <a:ea typeface="+mj-ea"/>
        <a:cs typeface="+mj-cs"/>
        <a:sym typeface="Helvetica"/>
      </a:defRPr>
    </a:lvl7pPr>
    <a:lvl8pPr defTabSz="457200">
      <a:defRPr>
        <a:solidFill>
          <a:srgbClr val="494848"/>
        </a:solidFill>
        <a:latin typeface="+mj-lt"/>
        <a:ea typeface="+mj-ea"/>
        <a:cs typeface="+mj-cs"/>
        <a:sym typeface="Helvetica"/>
      </a:defRPr>
    </a:lvl8pPr>
    <a:lvl9pPr defTabSz="457200">
      <a:defRPr>
        <a:solidFill>
          <a:srgbClr val="494848"/>
        </a:solidFill>
        <a:latin typeface="+mj-lt"/>
        <a:ea typeface="+mj-ea"/>
        <a:cs typeface="+mj-cs"/>
        <a:sym typeface="Helvetica"/>
      </a:defRPr>
    </a:lvl9pPr>
  </p:defaultTextStyle>
  <p:extLst>
    <p:ext uri="{EFAFB233-063F-42B5-8137-9DF3F51BA10A}">
      <p15:sldGuideLst xmlns:p15="http://schemas.microsoft.com/office/powerpoint/2012/main" xmlns="">
        <p15:guide id="1" orient="horz" pos="2160" userDrawn="1">
          <p15:clr>
            <a:srgbClr val="A4A3A4"/>
          </p15:clr>
        </p15:guide>
        <p15:guide id="2" pos="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494848"/>
        </a:fontRef>
        <a:srgbClr val="49484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E0DD"/>
          </a:solidFill>
        </a:fill>
      </a:tcStyle>
    </a:wholeTbl>
    <a:band2H>
      <a:tcTxStyle/>
      <a:tcStyle>
        <a:tcBdr/>
        <a:fill>
          <a:solidFill>
            <a:srgbClr val="E7F0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firstRow>
  </a:tblStyle>
  <a:tblStyle styleId="{C7B018BB-80A7-4F77-B60F-C8B233D01FF8}" styleName="">
    <a:tblBg/>
    <a:wholeTbl>
      <a:tcTxStyle b="on" i="on">
        <a:fontRef idx="major">
          <a:srgbClr val="494848"/>
        </a:fontRef>
        <a:srgbClr val="49484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E0DD"/>
          </a:solidFill>
        </a:fill>
      </a:tcStyle>
    </a:wholeTbl>
    <a:band2H>
      <a:tcTxStyle/>
      <a:tcStyle>
        <a:tcBdr/>
        <a:fill>
          <a:solidFill>
            <a:srgbClr val="E7F0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A597"/>
          </a:solidFill>
        </a:fill>
      </a:tcStyle>
    </a:firstRow>
  </a:tblStyle>
  <a:tblStyle styleId="{EEE7283C-3CF3-47DC-8721-378D4A62B228}" styleName="">
    <a:tblBg/>
    <a:wholeTbl>
      <a:tcTxStyle b="on" i="on">
        <a:fontRef idx="major">
          <a:srgbClr val="494848"/>
        </a:fontRef>
        <a:srgbClr val="49484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7E4"/>
          </a:solidFill>
        </a:fill>
      </a:tcStyle>
    </a:wholeTbl>
    <a:band2H>
      <a:tcTxStyle/>
      <a:tcStyle>
        <a:tcBdr/>
        <a:fill>
          <a:solidFill>
            <a:srgbClr val="E7ECF2"/>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81B2"/>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81B2"/>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581B2"/>
          </a:solidFill>
        </a:fill>
      </a:tcStyle>
    </a:firstRow>
  </a:tblStyle>
  <a:tblStyle styleId="{CF821DB8-F4EB-4A41-A1BA-3FCAFE7338EE}" styleName="">
    <a:tblBg/>
    <a:wholeTbl>
      <a:tcTxStyle b="on" i="on">
        <a:fontRef idx="major">
          <a:srgbClr val="494848"/>
        </a:fontRef>
        <a:srgbClr val="49484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6CC"/>
          </a:solidFill>
        </a:fill>
      </a:tcStyle>
    </a:wholeTbl>
    <a:band2H>
      <a:tcTxStyle/>
      <a:tcStyle>
        <a:tcBdr/>
        <a:fill>
          <a:solidFill>
            <a:srgbClr val="ECF3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3BA3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3BA3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3BA39"/>
          </a:solidFill>
        </a:fill>
      </a:tcStyle>
    </a:firstRow>
  </a:tblStyle>
  <a:tblStyle styleId="{33BA23B1-9221-436E-865A-0063620EA4FD}" styleName="">
    <a:tblBg/>
    <a:wholeTbl>
      <a:tcTxStyle b="on" i="on">
        <a:fontRef idx="major">
          <a:srgbClr val="494848"/>
        </a:fontRef>
        <a:srgbClr val="4948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CA597"/>
          </a:solidFill>
        </a:fill>
      </a:tcStyle>
    </a:firstCol>
    <a:lastRow>
      <a:tcTxStyle b="on" i="on">
        <a:fontRef idx="major">
          <a:srgbClr val="494848"/>
        </a:fontRef>
        <a:srgbClr val="494848"/>
      </a:tcTxStyle>
      <a:tcStyle>
        <a:tcBdr>
          <a:left>
            <a:ln w="12700" cap="flat">
              <a:noFill/>
              <a:miter lim="400000"/>
            </a:ln>
          </a:left>
          <a:right>
            <a:ln w="12700" cap="flat">
              <a:noFill/>
              <a:miter lim="400000"/>
            </a:ln>
          </a:right>
          <a:top>
            <a:ln w="50800" cap="flat">
              <a:solidFill>
                <a:srgbClr val="494848"/>
              </a:solidFill>
              <a:prstDash val="solid"/>
              <a:bevel/>
            </a:ln>
          </a:top>
          <a:bottom>
            <a:ln w="25400" cap="flat">
              <a:solidFill>
                <a:srgbClr val="494848"/>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494848"/>
              </a:solidFill>
              <a:prstDash val="solid"/>
              <a:bevel/>
            </a:ln>
          </a:top>
          <a:bottom>
            <a:ln w="25400" cap="flat">
              <a:solidFill>
                <a:srgbClr val="494848"/>
              </a:solidFill>
              <a:prstDash val="solid"/>
              <a:bevel/>
            </a:ln>
          </a:bottom>
          <a:insideH>
            <a:ln w="12700" cap="flat">
              <a:noFill/>
              <a:miter lim="400000"/>
            </a:ln>
          </a:insideH>
          <a:insideV>
            <a:ln w="12700" cap="flat">
              <a:noFill/>
              <a:miter lim="400000"/>
            </a:ln>
          </a:insideV>
        </a:tcBdr>
        <a:fill>
          <a:solidFill>
            <a:srgbClr val="3CA597"/>
          </a:solidFill>
        </a:fill>
      </a:tcStyle>
    </a:firstRow>
  </a:tblStyle>
  <a:tblStyle styleId="{2708684C-4D16-4618-839F-0558EEFCDFE6}" styleName="">
    <a:tblBg/>
    <a:wholeTbl>
      <a:tcTxStyle b="on" i="on">
        <a:fontRef idx="major">
          <a:srgbClr val="494848"/>
        </a:fontRef>
        <a:srgbClr val="49484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CECE"/>
          </a:solidFill>
        </a:fill>
      </a:tcStyle>
    </a:wholeTbl>
    <a:band2H>
      <a:tcTxStyle/>
      <a:tcStyle>
        <a:tcBdr/>
        <a:fill>
          <a:solidFill>
            <a:srgbClr val="E8E8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94848"/>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94848"/>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9484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0" autoAdjust="0"/>
    <p:restoredTop sz="60414" autoAdjust="0"/>
  </p:normalViewPr>
  <p:slideViewPr>
    <p:cSldViewPr snapToGrid="0" snapToObjects="1">
      <p:cViewPr varScale="1">
        <p:scale>
          <a:sx n="52" d="100"/>
          <a:sy n="52" d="100"/>
        </p:scale>
        <p:origin x="-2280" y="-86"/>
      </p:cViewPr>
      <p:guideLst>
        <p:guide orient="horz" pos="2160"/>
        <p:guide pos="50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71864-D8C7-1A4C-B4AE-5F7B10A6E278}" type="datetimeFigureOut">
              <a:rPr lang="en-US" smtClean="0"/>
              <a:pPr/>
              <a:t>4/15/2016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BFE26E-BE6B-C240-BAB8-C3D6B9983B76}" type="slidenum">
              <a:rPr lang="en-US" smtClean="0"/>
              <a:pPr/>
              <a:t>‹#›</a:t>
            </a:fld>
            <a:endParaRPr lang="en-US"/>
          </a:p>
        </p:txBody>
      </p:sp>
    </p:spTree>
    <p:extLst>
      <p:ext uri="{BB962C8B-B14F-4D97-AF65-F5344CB8AC3E}">
        <p14:creationId xmlns:p14="http://schemas.microsoft.com/office/powerpoint/2010/main" xmlns="" val="140983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53132469"/>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kresge.org/programs/environment/climate-resilience-and-urban-opportuni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kresge.org/programs/environment/urban-energy-resilience" TargetMode="External"/><Relationship Id="rId5" Type="http://schemas.openxmlformats.org/officeDocument/2006/relationships/hyperlink" Target="http://kresge.org/programs/environment/sustainable-water-resources-management-changing-climate" TargetMode="External"/><Relationship Id="rId4" Type="http://schemas.openxmlformats.org/officeDocument/2006/relationships/hyperlink" Target="http://kresge.org/programs/environment/climate-resilience-coastal-cities-and-reg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resge.org/programs/human-services/advancing-effectiveness-human-serving-organiza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kresge.org/programs/human-services/leveraging-effectiveness-network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kresge.org/programs/detroit/robust-arts-and-culture-ecosystem" TargetMode="External"/><Relationship Id="rId3" Type="http://schemas.openxmlformats.org/officeDocument/2006/relationships/hyperlink" Target="http://detroitfuturecity.com/priorities/neighborhoods/" TargetMode="External"/><Relationship Id="rId7" Type="http://schemas.openxmlformats.org/officeDocument/2006/relationships/hyperlink" Target="http://kresge.org/programs/detroit/early-childhood-systems-building-detroi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kresge.org/programs/detroit/21st-century-regional-transit" TargetMode="External"/><Relationship Id="rId5" Type="http://schemas.openxmlformats.org/officeDocument/2006/relationships/hyperlink" Target="http://kresge.org/programs/detroit/vibrant-woodward-corridor" TargetMode="External"/><Relationship Id="rId10" Type="http://schemas.openxmlformats.org/officeDocument/2006/relationships/hyperlink" Target="http://kresge.org/programs/detroit/enhanced-civic-capacity" TargetMode="External"/><Relationship Id="rId4" Type="http://schemas.openxmlformats.org/officeDocument/2006/relationships/hyperlink" Target="http://kresge.org/programs/detroit/green-healthy-active-neighborhoods" TargetMode="External"/><Relationship Id="rId9" Type="http://schemas.openxmlformats.org/officeDocument/2006/relationships/hyperlink" Target="http://www.kresgeartsindetroit.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resge.org/programs/education/aligning-and-strengthening-urban-higher-education-ecosystem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kresge.org/programs/education/strengthening-pathways-and-through-college" TargetMode="External"/><Relationship Id="rId5" Type="http://schemas.openxmlformats.org/officeDocument/2006/relationships/hyperlink" Target="http://www2.ed.gov/about/offices/list/ope/idues/index.html" TargetMode="External"/><Relationship Id="rId4" Type="http://schemas.openxmlformats.org/officeDocument/2006/relationships/hyperlink" Target="http://kresge.org/programs/education/building-capacity-institutions-focused-low-income-and-underrepresented-stud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Good </a:t>
            </a:r>
            <a:r>
              <a:rPr lang="en-US" sz="2200" dirty="0">
                <a:effectLst/>
                <a:latin typeface="+mn-lt"/>
                <a:ea typeface="+mn-ea"/>
                <a:cs typeface="+mn-cs"/>
                <a:sym typeface="Helvetica Neue"/>
              </a:rPr>
              <a:t>afternoon or good evening based on where you are in the country.</a:t>
            </a:r>
          </a:p>
          <a:p>
            <a:r>
              <a:rPr lang="en-US" sz="2200" dirty="0">
                <a:effectLst/>
                <a:latin typeface="+mn-lt"/>
                <a:ea typeface="+mn-ea"/>
                <a:cs typeface="+mn-cs"/>
                <a:sym typeface="Helvetica Neue"/>
              </a:rPr>
              <a:t>I would like to open up this webinar by welcoming all of you.  We are really excited you are</a:t>
            </a:r>
          </a:p>
          <a:p>
            <a:r>
              <a:rPr lang="en-US" sz="2200" dirty="0">
                <a:effectLst/>
                <a:latin typeface="+mn-lt"/>
                <a:ea typeface="+mn-ea"/>
                <a:cs typeface="+mn-cs"/>
                <a:sym typeface="Helvetica Neue"/>
              </a:rPr>
              <a:t>joining us today to learn more about the Kresge Foundation Initiative </a:t>
            </a:r>
            <a:r>
              <a:rPr lang="en-US" sz="2200" b="1" i="1" dirty="0">
                <a:effectLst/>
                <a:latin typeface="+mn-lt"/>
                <a:ea typeface="+mn-ea"/>
                <a:cs typeface="+mn-cs"/>
                <a:sym typeface="Helvetica Neue"/>
              </a:rPr>
              <a:t>Kresge Community Finance. </a:t>
            </a:r>
            <a:endParaRPr lang="en-US"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xmlns="" val="302853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r>
              <a:rPr lang="en-US" sz="2200" b="1" i="0" dirty="0">
                <a:effectLst/>
                <a:latin typeface="+mn-lt"/>
                <a:ea typeface="+mn-ea"/>
                <a:cs typeface="+mn-cs"/>
                <a:sym typeface="Helvetica Neue"/>
              </a:rPr>
              <a:t>Our work is intended to help civic leaders consider a two-part climate question as they make decisions that shape the form and function of their communities:</a:t>
            </a:r>
          </a:p>
          <a:p>
            <a:r>
              <a:rPr lang="en-US" sz="2200" b="0" i="0" dirty="0">
                <a:effectLst/>
                <a:latin typeface="+mn-lt"/>
                <a:ea typeface="+mn-ea"/>
                <a:cs typeface="+mn-cs"/>
                <a:sym typeface="Helvetica Neue"/>
              </a:rPr>
              <a:t>Does a proposed policy or action have implications – positive or negative – for the severity of climate change? If negative, how will they be addressed?</a:t>
            </a:r>
          </a:p>
          <a:p>
            <a:r>
              <a:rPr lang="en-US" sz="2200" b="0" i="0" dirty="0">
                <a:effectLst/>
                <a:latin typeface="+mn-lt"/>
                <a:ea typeface="+mn-ea"/>
                <a:cs typeface="+mn-cs"/>
                <a:sym typeface="Helvetica Neue"/>
              </a:rPr>
              <a:t>Do the expected consequences of climate change affect the viability of a proposed policy or course of action? If so, what should be done differently?</a:t>
            </a:r>
          </a:p>
          <a:p>
            <a:endParaRPr lang="en-US" sz="2200" b="0" i="0" dirty="0">
              <a:effectLst/>
              <a:latin typeface="+mn-lt"/>
              <a:ea typeface="+mn-ea"/>
              <a:cs typeface="+mn-cs"/>
              <a:sym typeface="Helvetica Neue"/>
            </a:endParaRPr>
          </a:p>
          <a:p>
            <a:r>
              <a:rPr lang="en-US" sz="2200" b="1" i="0" dirty="0">
                <a:effectLst/>
                <a:latin typeface="+mn-lt"/>
                <a:ea typeface="+mn-ea"/>
                <a:cs typeface="+mn-cs"/>
                <a:sym typeface="Helvetica Neue"/>
              </a:rPr>
              <a:t>We invest through these focus areas: </a:t>
            </a:r>
          </a:p>
          <a:p>
            <a:r>
              <a:rPr lang="en-US" sz="2200" b="1" i="0" u="none" strike="noStrike" dirty="0">
                <a:effectLst/>
                <a:latin typeface="+mn-lt"/>
                <a:ea typeface="+mn-ea"/>
                <a:cs typeface="+mn-cs"/>
                <a:sym typeface="Helvetica Neue"/>
                <a:hlinkClick r:id="rId3"/>
              </a:rPr>
              <a:t>CLIMATE RESILIENCE AND URBAN OPPORTUNITY</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work to strengthen the capacity of community-based nonprofit organizations to influence local and regional climate-resilience planning, policy development and implementation to better reflect the priorities and needs of low-income people in cities in the United States.</a:t>
            </a:r>
          </a:p>
          <a:p>
            <a:r>
              <a:rPr lang="en-US" sz="2200" b="1" i="0" u="none" strike="noStrike" dirty="0">
                <a:effectLst/>
                <a:latin typeface="+mn-lt"/>
                <a:ea typeface="+mn-ea"/>
                <a:cs typeface="+mn-cs"/>
                <a:sym typeface="Helvetica Neue"/>
                <a:hlinkClick r:id="rId4"/>
              </a:rPr>
              <a:t>CLIMATE RESILIENCE IN COASTAL CITIES AND REGIONS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work to advance comprehensive climate resilience initiatives in coastal cities and regions within the U.S. such that cities and their residents are preparing for the consequences of sea-level rise and other climate impacts while working toward a low-carbon energy future.</a:t>
            </a:r>
          </a:p>
          <a:p>
            <a:r>
              <a:rPr lang="en-US" sz="2200" b="1" i="0" u="none" strike="noStrike" dirty="0">
                <a:effectLst/>
                <a:latin typeface="+mn-lt"/>
                <a:ea typeface="+mn-ea"/>
                <a:cs typeface="+mn-cs"/>
                <a:sym typeface="Helvetica Neue"/>
                <a:hlinkClick r:id="rId5"/>
              </a:rPr>
              <a:t>SUSTAINABLE WATER RESOURCES MANAGEMENT IN A CHANGING CLIMATE</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work to advance climate-smart, sustainable water resources management policies and practices in cities and regions across the U.S. that enable cities to meet water demand, protect residents and surrounding natural areas from the adverse impacts of climate change and embed this work within their larger climate resilience agendas.</a:t>
            </a:r>
          </a:p>
          <a:p>
            <a:r>
              <a:rPr lang="en-US" sz="2200" b="1" i="0" u="none" strike="noStrike" dirty="0">
                <a:effectLst/>
                <a:latin typeface="+mn-lt"/>
                <a:ea typeface="+mn-ea"/>
                <a:cs typeface="+mn-cs"/>
                <a:sym typeface="Helvetica Neue"/>
                <a:hlinkClick r:id="rId6"/>
              </a:rPr>
              <a:t>URBAN ENERGY RESILIENCE</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work to help cities develop and implement long-term plans for achieving dramatic reductions in greenhouse gas emissions, embed this work within their larger climate resilience agendas, and ensure that low-income community members are engaged in shaping the urban energy-system transformation.</a:t>
            </a:r>
          </a:p>
          <a:p>
            <a:endParaRPr lang="en-US" sz="2200" b="0" i="0" dirty="0">
              <a:effectLst/>
              <a:latin typeface="+mn-lt"/>
              <a:ea typeface="+mn-ea"/>
              <a:cs typeface="+mn-cs"/>
              <a:sym typeface="Helvetica Neue"/>
            </a:endParaRPr>
          </a:p>
          <a:p>
            <a:r>
              <a:rPr lang="en-US" sz="2200" b="0" i="0" dirty="0">
                <a:effectLst/>
                <a:latin typeface="+mn-lt"/>
                <a:ea typeface="+mn-ea"/>
                <a:cs typeface="+mn-cs"/>
                <a:sym typeface="Helvetica Neue"/>
              </a:rPr>
              <a:t>We look for projects that:</a:t>
            </a:r>
          </a:p>
          <a:p>
            <a:r>
              <a:rPr lang="en-US" sz="2200" b="0" i="0" dirty="0">
                <a:effectLst/>
                <a:latin typeface="+mn-lt"/>
                <a:ea typeface="+mn-ea"/>
                <a:cs typeface="+mn-cs"/>
                <a:sym typeface="Helvetica Neue"/>
              </a:rPr>
              <a:t>Enable people and institutions to work together to address the climate crisis, with an eye toward innovation, problem-solving and informed risk taking.</a:t>
            </a:r>
          </a:p>
          <a:p>
            <a:r>
              <a:rPr lang="en-US" sz="2200" b="0" i="0" dirty="0">
                <a:effectLst/>
                <a:latin typeface="+mn-lt"/>
                <a:ea typeface="+mn-ea"/>
                <a:cs typeface="+mn-cs"/>
                <a:sym typeface="Helvetica Neue"/>
              </a:rPr>
              <a:t>Have a tangible impact on policy and practice.</a:t>
            </a:r>
          </a:p>
          <a:p>
            <a:r>
              <a:rPr lang="en-US" sz="2200" b="0" i="0" dirty="0">
                <a:effectLst/>
                <a:latin typeface="+mn-lt"/>
                <a:ea typeface="+mn-ea"/>
                <a:cs typeface="+mn-cs"/>
                <a:sym typeface="Helvetica Neue"/>
              </a:rPr>
              <a:t>Cut across sectors and disciplines.</a:t>
            </a:r>
          </a:p>
          <a:p>
            <a:r>
              <a:rPr lang="en-US" sz="2200" b="0" i="0" dirty="0">
                <a:effectLst/>
                <a:latin typeface="+mn-lt"/>
                <a:ea typeface="+mn-ea"/>
                <a:cs typeface="+mn-cs"/>
                <a:sym typeface="Helvetica Neue"/>
              </a:rPr>
              <a:t>Promote integrated, system-based initiatives.</a:t>
            </a:r>
          </a:p>
          <a:p>
            <a:r>
              <a:rPr lang="en-US" sz="2200" b="0" i="0" dirty="0">
                <a:effectLst/>
                <a:latin typeface="+mn-lt"/>
                <a:ea typeface="+mn-ea"/>
                <a:cs typeface="+mn-cs"/>
                <a:sym typeface="Helvetica Neue"/>
              </a:rPr>
              <a:t>Engage and empower historically underserved people and communities.</a:t>
            </a:r>
          </a:p>
          <a:p>
            <a:r>
              <a:rPr lang="en-US" sz="2200" b="0" i="0" dirty="0">
                <a:effectLst/>
                <a:latin typeface="+mn-lt"/>
                <a:ea typeface="+mn-ea"/>
                <a:cs typeface="+mn-cs"/>
                <a:sym typeface="Helvetica Neue"/>
              </a:rPr>
              <a:t>Focus on outcomes that will be achieved.</a:t>
            </a:r>
          </a:p>
          <a:p>
            <a:r>
              <a:rPr lang="en-US" sz="2200" b="0" i="0" dirty="0">
                <a:effectLst/>
                <a:latin typeface="+mn-lt"/>
                <a:ea typeface="+mn-ea"/>
                <a:cs typeface="+mn-cs"/>
                <a:sym typeface="Helvetica Neue"/>
              </a:rPr>
              <a:t>Closely align with our strategies and hold strong promise to bring about positive change.</a:t>
            </a:r>
          </a:p>
          <a:p>
            <a:r>
              <a:rPr lang="en-US" sz="2200" b="0" i="0" dirty="0">
                <a:effectLst/>
                <a:latin typeface="+mn-lt"/>
                <a:ea typeface="+mn-ea"/>
                <a:cs typeface="+mn-cs"/>
                <a:sym typeface="Helvetica Neue"/>
              </a:rPr>
              <a:t>Work nationally, across multiple states or at the regional or statewide level.</a:t>
            </a:r>
          </a:p>
          <a:p>
            <a:r>
              <a:rPr lang="en-US" sz="2200" b="0" i="0" dirty="0">
                <a:effectLst/>
                <a:latin typeface="+mn-lt"/>
                <a:ea typeface="+mn-ea"/>
                <a:cs typeface="+mn-cs"/>
                <a:sym typeface="Helvetica Neue"/>
              </a:rPr>
              <a:t>Are based within the United States.</a:t>
            </a:r>
          </a:p>
          <a:p>
            <a:endParaRPr lang="en-US" sz="2200" b="0" i="0" dirty="0">
              <a:effectLst/>
              <a:latin typeface="+mn-lt"/>
              <a:ea typeface="+mn-ea"/>
              <a:cs typeface="+mn-cs"/>
              <a:sym typeface="Helvetica Neue"/>
            </a:endParaRPr>
          </a:p>
          <a:p>
            <a:pPr lvl="0">
              <a:lnSpc>
                <a:spcPct val="100000"/>
              </a:lnSpc>
              <a:defRPr sz="1800"/>
            </a:pPr>
            <a:endParaRPr lang="en-US" sz="2200" dirty="0">
              <a:effectLst/>
              <a:latin typeface="+mn-lt"/>
              <a:ea typeface="+mn-ea"/>
              <a:cs typeface="+mn-cs"/>
              <a:sym typeface="Helvetica Neue"/>
            </a:endParaRPr>
          </a:p>
        </p:txBody>
      </p:sp>
    </p:spTree>
    <p:extLst>
      <p:ext uri="{BB962C8B-B14F-4D97-AF65-F5344CB8AC3E}">
        <p14:creationId xmlns:p14="http://schemas.microsoft.com/office/powerpoint/2010/main" xmlns="" val="181058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r>
              <a:rPr lang="en-US" sz="1200" b="0" dirty="0">
                <a:effectLst/>
                <a:latin typeface="Calibri"/>
                <a:ea typeface="+mn-ea"/>
                <a:cs typeface="+mn-cs"/>
                <a:sym typeface="Calibri"/>
              </a:rPr>
              <a:t>T</a:t>
            </a:r>
            <a:r>
              <a:rPr lang="en-US" sz="2200" dirty="0">
                <a:effectLst/>
                <a:latin typeface="+mn-lt"/>
                <a:ea typeface="+mn-ea"/>
                <a:cs typeface="+mn-cs"/>
                <a:sym typeface="Helvetica Neue"/>
              </a:rPr>
              <a:t>he </a:t>
            </a:r>
            <a:r>
              <a:rPr lang="en-US" sz="2200" dirty="0" err="1">
                <a:effectLst/>
                <a:latin typeface="+mn-lt"/>
                <a:ea typeface="+mn-ea"/>
                <a:cs typeface="+mn-cs"/>
                <a:sym typeface="Helvetica Neue"/>
              </a:rPr>
              <a:t>Kresge</a:t>
            </a:r>
            <a:r>
              <a:rPr lang="en-US" sz="2200" dirty="0">
                <a:effectLst/>
                <a:latin typeface="+mn-lt"/>
                <a:ea typeface="+mn-ea"/>
                <a:cs typeface="+mn-cs"/>
                <a:sym typeface="Helvetica Neue"/>
              </a:rPr>
              <a:t> Health team works in two program areas: Developing Healthy Places, where you will find our work in food systems, housing, land use and transportation; and Accelerating Community-Centered Approaches to Health, where we support collaborations between health systems, public health and a range of community based organizations that share resources and responsibility for improving population health and promoting health equity. </a:t>
            </a:r>
          </a:p>
          <a:p>
            <a:r>
              <a:rPr lang="en-US" sz="2200" dirty="0">
                <a:effectLst/>
                <a:latin typeface="+mn-lt"/>
                <a:ea typeface="+mn-ea"/>
                <a:cs typeface="+mn-cs"/>
                <a:sym typeface="Helvetica Neue"/>
              </a:rPr>
              <a:t> </a:t>
            </a:r>
          </a:p>
          <a:p>
            <a:r>
              <a:rPr lang="en-US" sz="2200" dirty="0">
                <a:effectLst/>
                <a:latin typeface="+mn-lt"/>
                <a:ea typeface="+mn-ea"/>
                <a:cs typeface="+mn-cs"/>
                <a:sym typeface="Helvetica Neue"/>
              </a:rPr>
              <a:t>The </a:t>
            </a:r>
            <a:r>
              <a:rPr lang="en-US" sz="2200" dirty="0" err="1">
                <a:effectLst/>
                <a:latin typeface="+mn-lt"/>
                <a:ea typeface="+mn-ea"/>
                <a:cs typeface="+mn-cs"/>
                <a:sym typeface="Helvetica Neue"/>
              </a:rPr>
              <a:t>Kresge</a:t>
            </a:r>
            <a:r>
              <a:rPr lang="en-US" sz="2200" dirty="0">
                <a:effectLst/>
                <a:latin typeface="+mn-lt"/>
                <a:ea typeface="+mn-ea"/>
                <a:cs typeface="+mn-cs"/>
                <a:sym typeface="Helvetica Neue"/>
              </a:rPr>
              <a:t> Health team has been funding food systems work since 2008.  We started our work primarily by focusing on expanding access and affordability of healthy food in low income communities.  Since then, we have broadened our perspective to include other components of the food system, particularly aggregation, processing and distribution.  We have grown to appreciate the role that food-oriented development can play in expanding economic opportunities in low income urban neighborhoods.  This partnership with </a:t>
            </a:r>
            <a:r>
              <a:rPr lang="en-US" sz="2200" dirty="0" err="1">
                <a:effectLst/>
                <a:latin typeface="+mn-lt"/>
                <a:ea typeface="+mn-ea"/>
                <a:cs typeface="+mn-cs"/>
                <a:sym typeface="Helvetica Neue"/>
              </a:rPr>
              <a:t>Kresge’s</a:t>
            </a:r>
            <a:r>
              <a:rPr lang="en-US" sz="2200" dirty="0">
                <a:effectLst/>
                <a:latin typeface="+mn-lt"/>
                <a:ea typeface="+mn-ea"/>
                <a:cs typeface="+mn-cs"/>
                <a:sym typeface="Helvetica Neue"/>
              </a:rPr>
              <a:t> Arts &amp; Culture team takes our evolution one step further, by incorporating cultural expression and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a:t>
            </a:r>
          </a:p>
          <a:p>
            <a:endParaRPr lang="en-US" sz="2200" dirty="0">
              <a:effectLst/>
              <a:latin typeface="+mn-lt"/>
              <a:ea typeface="+mn-ea"/>
              <a:cs typeface="+mn-cs"/>
              <a:sym typeface="Helvetica Neue"/>
            </a:endParaRPr>
          </a:p>
          <a:p>
            <a:r>
              <a:rPr lang="en-US" sz="2200" dirty="0">
                <a:effectLst/>
                <a:latin typeface="+mn-lt"/>
                <a:ea typeface="+mn-ea"/>
                <a:cs typeface="+mn-cs"/>
                <a:sym typeface="Helvetica Neue"/>
              </a:rPr>
              <a:t>We look for proposals that:</a:t>
            </a:r>
          </a:p>
          <a:p>
            <a:r>
              <a:rPr lang="en-US" sz="2200" b="0" i="0" dirty="0">
                <a:effectLst/>
                <a:latin typeface="+mn-lt"/>
                <a:ea typeface="+mn-ea"/>
                <a:cs typeface="+mn-cs"/>
                <a:sym typeface="Helvetica Neue"/>
              </a:rPr>
              <a:t>Include genuine community engagement and leadership.</a:t>
            </a:r>
          </a:p>
          <a:p>
            <a:r>
              <a:rPr lang="en-US" sz="2200" b="0" i="0" dirty="0">
                <a:effectLst/>
                <a:latin typeface="+mn-lt"/>
                <a:ea typeface="+mn-ea"/>
                <a:cs typeface="+mn-cs"/>
                <a:sym typeface="Helvetica Neue"/>
              </a:rPr>
              <a:t>Facilitate cross-sector partnerships and connections.</a:t>
            </a:r>
          </a:p>
          <a:p>
            <a:r>
              <a:rPr lang="en-US" sz="2200" b="0" i="0" dirty="0">
                <a:effectLst/>
                <a:latin typeface="+mn-lt"/>
                <a:ea typeface="+mn-ea"/>
                <a:cs typeface="+mn-cs"/>
                <a:sym typeface="Helvetica Neue"/>
              </a:rPr>
              <a:t>Link practitioners to objective evidence and science.</a:t>
            </a:r>
          </a:p>
          <a:p>
            <a:r>
              <a:rPr lang="en-US" sz="2200" b="0" i="0" dirty="0">
                <a:effectLst/>
                <a:latin typeface="+mn-lt"/>
                <a:ea typeface="+mn-ea"/>
                <a:cs typeface="+mn-cs"/>
                <a:sym typeface="Helvetica Neue"/>
              </a:rPr>
              <a:t>Promote community or population health.</a:t>
            </a:r>
          </a:p>
          <a:p>
            <a:r>
              <a:rPr lang="en-US" sz="2200" b="0" i="0" dirty="0">
                <a:effectLst/>
                <a:latin typeface="+mn-lt"/>
                <a:ea typeface="+mn-ea"/>
                <a:cs typeface="+mn-cs"/>
                <a:sym typeface="Helvetica Neue"/>
              </a:rPr>
              <a:t>Direct resources to upstream solutions.</a:t>
            </a:r>
          </a:p>
          <a:p>
            <a:r>
              <a:rPr lang="en-US" sz="2200" b="0" i="0" dirty="0">
                <a:effectLst/>
                <a:latin typeface="+mn-lt"/>
                <a:ea typeface="+mn-ea"/>
                <a:cs typeface="+mn-cs"/>
                <a:sym typeface="Helvetica Neue"/>
              </a:rPr>
              <a:t>Promote access to opportunities that can improve health.</a:t>
            </a:r>
          </a:p>
          <a:p>
            <a:r>
              <a:rPr lang="en-US" sz="2200" b="0" i="0" dirty="0">
                <a:effectLst/>
                <a:latin typeface="+mn-lt"/>
                <a:ea typeface="+mn-ea"/>
                <a:cs typeface="+mn-cs"/>
                <a:sym typeface="Helvetica Neue"/>
              </a:rPr>
              <a:t>Employ effective communication strategies.</a:t>
            </a:r>
          </a:p>
          <a:p>
            <a:r>
              <a:rPr lang="en-US" sz="2200" b="0" i="0" dirty="0">
                <a:effectLst/>
                <a:latin typeface="+mn-lt"/>
                <a:ea typeface="+mn-ea"/>
                <a:cs typeface="+mn-cs"/>
                <a:sym typeface="Helvetica Neue"/>
              </a:rPr>
              <a:t>Evaluate and disseminate the impact of health initiatives, programs and investments.</a:t>
            </a:r>
          </a:p>
          <a:p>
            <a:endParaRPr lang="en-US" sz="2200" dirty="0">
              <a:effectLst/>
              <a:latin typeface="+mn-lt"/>
              <a:ea typeface="+mn-ea"/>
              <a:cs typeface="+mn-cs"/>
              <a:sym typeface="Helvetica Neue"/>
            </a:endParaRPr>
          </a:p>
        </p:txBody>
      </p:sp>
    </p:spTree>
    <p:extLst>
      <p:ext uri="{BB962C8B-B14F-4D97-AF65-F5344CB8AC3E}">
        <p14:creationId xmlns:p14="http://schemas.microsoft.com/office/powerpoint/2010/main" xmlns="" val="21881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lnSpc>
                <a:spcPct val="100000"/>
              </a:lnSpc>
              <a:defRPr sz="1800"/>
            </a:pPr>
            <a:r>
              <a:rPr lang="en-US" sz="1800" b="0" i="0" dirty="0">
                <a:effectLst/>
                <a:latin typeface="+mn-lt"/>
                <a:ea typeface="+mn-ea"/>
                <a:cs typeface="+mn-cs"/>
                <a:sym typeface="Helvetica Neue"/>
              </a:rPr>
              <a:t>In March 2016,</a:t>
            </a:r>
            <a:r>
              <a:rPr lang="en-US" sz="1800" b="0" i="0" baseline="0" dirty="0">
                <a:effectLst/>
                <a:latin typeface="+mn-lt"/>
                <a:ea typeface="+mn-ea"/>
                <a:cs typeface="+mn-cs"/>
                <a:sym typeface="Helvetica Neue"/>
              </a:rPr>
              <a:t> the board approved a refresh of our Human Services strategy. At the time of launch of our RFP, we did not have updated language reflecting that tweak to the strategy. We are open to submissions for work under our focus areas as of March 30. </a:t>
            </a:r>
            <a:endParaRPr lang="en-US" sz="1800" b="0" i="0" dirty="0">
              <a:effectLst/>
              <a:latin typeface="+mn-lt"/>
              <a:ea typeface="+mn-ea"/>
              <a:cs typeface="+mn-cs"/>
              <a:sym typeface="Helvetica Neue"/>
            </a:endParaRPr>
          </a:p>
          <a:p>
            <a:pPr lvl="0">
              <a:lnSpc>
                <a:spcPct val="100000"/>
              </a:lnSpc>
              <a:defRPr sz="1800"/>
            </a:pPr>
            <a:endParaRPr lang="en-US" sz="1800" b="0" i="0" dirty="0">
              <a:effectLst/>
              <a:latin typeface="+mn-lt"/>
              <a:ea typeface="+mn-ea"/>
              <a:cs typeface="+mn-cs"/>
              <a:sym typeface="Helvetica Neue"/>
            </a:endParaRPr>
          </a:p>
          <a:p>
            <a:pPr lvl="0">
              <a:lnSpc>
                <a:spcPct val="100000"/>
              </a:lnSpc>
              <a:defRPr sz="1800"/>
            </a:pPr>
            <a:r>
              <a:rPr lang="en-US" sz="1800" b="0" i="0" dirty="0">
                <a:effectLst/>
                <a:latin typeface="+mn-lt"/>
                <a:ea typeface="+mn-ea"/>
                <a:cs typeface="+mn-cs"/>
                <a:sym typeface="Helvetica Neue"/>
              </a:rPr>
              <a:t>The overview for our Human</a:t>
            </a:r>
            <a:r>
              <a:rPr lang="en-US" sz="1800" b="0" i="0" baseline="0" dirty="0">
                <a:effectLst/>
                <a:latin typeface="+mn-lt"/>
                <a:ea typeface="+mn-ea"/>
                <a:cs typeface="+mn-cs"/>
                <a:sym typeface="Helvetica Neue"/>
              </a:rPr>
              <a:t> Services team </a:t>
            </a:r>
            <a:r>
              <a:rPr lang="en-US" sz="1800" b="0" i="0" dirty="0">
                <a:effectLst/>
                <a:latin typeface="+mn-lt"/>
                <a:ea typeface="+mn-ea"/>
                <a:cs typeface="+mn-cs"/>
                <a:sym typeface="Helvetica Neue"/>
              </a:rPr>
              <a:t>is to help people living in poverty to have the essential supports required to achieve well-being and lead self-sufficient, self-determined, productive lives. These supports include safe and healthy housing and neighborhoods, fresh foods and high-performing schools. Human services organizations play a key role by providing access to these services and many more.</a:t>
            </a:r>
          </a:p>
          <a:p>
            <a:pPr lvl="0">
              <a:lnSpc>
                <a:spcPct val="100000"/>
              </a:lnSpc>
              <a:defRPr sz="1800"/>
            </a:pPr>
            <a:endParaRPr lang="en-US" sz="1800" b="0" i="0" dirty="0">
              <a:effectLst/>
              <a:latin typeface="+mn-lt"/>
              <a:ea typeface="+mn-ea"/>
              <a:cs typeface="+mn-cs"/>
              <a:sym typeface="Helvetica Neue"/>
            </a:endParaRPr>
          </a:p>
          <a:p>
            <a:r>
              <a:rPr lang="en-US" sz="2200" b="1" i="0" dirty="0">
                <a:effectLst/>
                <a:latin typeface="+mn-lt"/>
                <a:ea typeface="+mn-ea"/>
                <a:cs typeface="+mn-cs"/>
                <a:sym typeface="Helvetica Neue"/>
              </a:rPr>
              <a:t>We invest through these focus areas:</a:t>
            </a:r>
          </a:p>
          <a:p>
            <a:r>
              <a:rPr lang="en-US" sz="2200" b="1" i="0" u="none" strike="noStrike" dirty="0">
                <a:effectLst/>
                <a:latin typeface="+mn-lt"/>
                <a:ea typeface="+mn-ea"/>
                <a:cs typeface="+mn-cs"/>
                <a:sym typeface="Helvetica Neue"/>
                <a:hlinkClick r:id="rId3"/>
              </a:rPr>
              <a:t>ADVANCING THE EFFECTIVENESS AND RESILIENCE OF HUMAN SERVING ORGANIZATIONS</a:t>
            </a:r>
            <a:endParaRPr lang="en-US" sz="2200" b="1" i="0" u="none" strike="noStrike" dirty="0">
              <a:effectLst/>
              <a:latin typeface="+mn-lt"/>
              <a:ea typeface="+mn-ea"/>
              <a:cs typeface="+mn-cs"/>
              <a:sym typeface="Helvetica Neue"/>
            </a:endParaRPr>
          </a:p>
          <a:p>
            <a:r>
              <a:rPr lang="en-US" dirty="0"/>
              <a:t>(New language: Advancing innovative, multi-sectoral policy solutions in Human Services)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look for opportunities to partner with high-performing organizations that seek to increase their ability to innovate and take their service-delivery and systems-change work to a higher level.</a:t>
            </a:r>
          </a:p>
          <a:p>
            <a:endParaRPr lang="en-US" sz="2200" b="0" i="0" dirty="0">
              <a:effectLst/>
              <a:latin typeface="+mn-lt"/>
              <a:ea typeface="+mn-ea"/>
              <a:cs typeface="+mn-cs"/>
              <a:sym typeface="Helvetica Neue"/>
            </a:endParaRPr>
          </a:p>
          <a:p>
            <a:r>
              <a:rPr lang="en-US" sz="2200" b="1" i="0" u="none" strike="noStrike" dirty="0">
                <a:effectLst/>
                <a:latin typeface="+mn-lt"/>
                <a:ea typeface="+mn-ea"/>
                <a:cs typeface="+mn-cs"/>
                <a:sym typeface="Helvetica Neue"/>
                <a:hlinkClick r:id="rId4"/>
              </a:rPr>
              <a:t>LEVERAGING THE EFFECTIVENESS OF NETWORKS</a:t>
            </a:r>
            <a:endParaRPr lang="en-US" sz="2200" b="1" i="0" u="none" strike="noStrike" dirty="0">
              <a:effectLst/>
              <a:latin typeface="+mn-lt"/>
              <a:ea typeface="+mn-ea"/>
              <a:cs typeface="+mn-cs"/>
              <a:sym typeface="Helvetica Neue"/>
            </a:endParaRPr>
          </a:p>
          <a:p>
            <a:r>
              <a:rPr lang="en-US" dirty="0"/>
              <a:t>(New language: Fostering the next generation of Human Services organizations)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support national, regional and local networks that increase effectiveness and ultimately improve the quality of life and economic security of low-income individuals and families.</a:t>
            </a:r>
          </a:p>
          <a:p>
            <a:pPr lvl="0">
              <a:lnSpc>
                <a:spcPct val="100000"/>
              </a:lnSpc>
              <a:defRPr sz="1800"/>
            </a:pPr>
            <a:endParaRPr lang="en-US" sz="2200" dirty="0">
              <a:effectLst/>
              <a:latin typeface="+mn-lt"/>
              <a:ea typeface="+mn-ea"/>
              <a:cs typeface="+mn-cs"/>
              <a:sym typeface="Helvetica Neue"/>
            </a:endParaRPr>
          </a:p>
        </p:txBody>
      </p:sp>
    </p:spTree>
    <p:extLst>
      <p:ext uri="{BB962C8B-B14F-4D97-AF65-F5344CB8AC3E}">
        <p14:creationId xmlns:p14="http://schemas.microsoft.com/office/powerpoint/2010/main" xmlns="" val="400480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xmlns="" val="386676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7500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9506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apply for funding from </a:t>
            </a:r>
            <a:r>
              <a:rPr lang="en-US" dirty="0" err="1"/>
              <a:t>Kresge</a:t>
            </a:r>
            <a:r>
              <a:rPr lang="en-US" dirty="0"/>
              <a:t> Community Finance you have to submit your application material through </a:t>
            </a:r>
            <a:r>
              <a:rPr lang="en-US" dirty="0" err="1"/>
              <a:t>Kresge’s</a:t>
            </a:r>
            <a:r>
              <a:rPr lang="en-US" dirty="0"/>
              <a:t> grants </a:t>
            </a:r>
            <a:r>
              <a:rPr lang="en-US" dirty="0" err="1"/>
              <a:t>mgmt</a:t>
            </a:r>
            <a:r>
              <a:rPr lang="en-US" baseline="0" dirty="0"/>
              <a:t> system called </a:t>
            </a:r>
            <a:r>
              <a:rPr lang="en-US" baseline="0" dirty="0" err="1"/>
              <a:t>Fluxx</a:t>
            </a:r>
            <a:r>
              <a:rPr lang="en-US" baseline="0" dirty="0"/>
              <a:t>.  It takes a few days to set up your profile in FLUXX. </a:t>
            </a:r>
            <a:r>
              <a:rPr lang="en-US" dirty="0"/>
              <a:t>YOU</a:t>
            </a:r>
            <a:r>
              <a:rPr lang="en-US" baseline="0" dirty="0"/>
              <a:t> WILL HAVE TO REGISTER IN FLUXX WELL BEFORE THE DEADLINE.  </a:t>
            </a:r>
          </a:p>
          <a:p>
            <a:endParaRPr lang="en-US" baseline="0" dirty="0"/>
          </a:p>
          <a:p>
            <a:r>
              <a:rPr lang="en-US" baseline="0" dirty="0"/>
              <a:t>So this means, if you are even remotely thinking about applying……register now.  It does take a couple of days to wait for the registration to confirm.  </a:t>
            </a:r>
          </a:p>
          <a:p>
            <a:endParaRPr lang="en-US" baseline="0" dirty="0"/>
          </a:p>
          <a:p>
            <a:endParaRPr lang="en-US" baseline="0" dirty="0"/>
          </a:p>
        </p:txBody>
      </p:sp>
    </p:spTree>
    <p:extLst>
      <p:ext uri="{BB962C8B-B14F-4D97-AF65-F5344CB8AC3E}">
        <p14:creationId xmlns:p14="http://schemas.microsoft.com/office/powerpoint/2010/main" xmlns="" val="35617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We’ve gotten many</a:t>
            </a:r>
            <a:r>
              <a:rPr lang="en-US" baseline="0" dirty="0"/>
              <a:t> questions so far, here’s a snapshot of some frequently asked questions:</a:t>
            </a:r>
            <a:endParaRPr lang="en-US" dirty="0"/>
          </a:p>
          <a:p>
            <a:pPr marL="342900" marR="0" indent="-342900" defTabSz="457200" eaLnBrk="1" fontAlgn="auto" latinLnBrk="0" hangingPunct="1">
              <a:lnSpc>
                <a:spcPct val="117999"/>
              </a:lnSpc>
              <a:spcBef>
                <a:spcPts val="0"/>
              </a:spcBef>
              <a:spcAft>
                <a:spcPts val="0"/>
              </a:spcAft>
              <a:buClrTx/>
              <a:buSzTx/>
              <a:buFont typeface="Arial"/>
              <a:buChar char="•"/>
              <a:tabLst/>
              <a:defRPr/>
            </a:pPr>
            <a:r>
              <a:rPr lang="en-US" baseline="0" dirty="0"/>
              <a:t>Only US and US territory based organizations can apply. </a:t>
            </a:r>
          </a:p>
          <a:p>
            <a:pPr marL="342900" marR="0" indent="-342900" defTabSz="457200" eaLnBrk="1" fontAlgn="auto" latinLnBrk="0" hangingPunct="1">
              <a:lnSpc>
                <a:spcPct val="117999"/>
              </a:lnSpc>
              <a:spcBef>
                <a:spcPts val="0"/>
              </a:spcBef>
              <a:spcAft>
                <a:spcPts val="0"/>
              </a:spcAft>
              <a:buClrTx/>
              <a:buSzTx/>
              <a:buFont typeface="Arial"/>
              <a:buChar char="•"/>
              <a:tabLst/>
              <a:defRPr/>
            </a:pPr>
            <a:r>
              <a:rPr lang="en-US" baseline="0" dirty="0"/>
              <a:t>What types of organizations can apply?  To be frank, we are somewhat agnostic about exact type of eligible applicant; what we are clear on is that there be an authentic and high quality relationship with the neighborhood, not just a symbolic partnership. The most compelling lead organizations </a:t>
            </a:r>
            <a:r>
              <a:rPr lang="en-US" dirty="0"/>
              <a:t>are those that are </a:t>
            </a:r>
            <a:r>
              <a:rPr lang="en-US" b="1" baseline="0" dirty="0"/>
              <a:t>EMBEDDED AND TRUSTED </a:t>
            </a:r>
            <a:r>
              <a:rPr lang="en-US" baseline="0" dirty="0"/>
              <a:t>by their neighborhood residents.  Strong engagement and leadership by community members will be key.  </a:t>
            </a:r>
            <a:r>
              <a:rPr lang="en-US" dirty="0"/>
              <a:t>We are anchored in understanding</a:t>
            </a:r>
            <a:r>
              <a:rPr lang="en-US" baseline="0" dirty="0"/>
              <a:t> your community and how your project will interact with </a:t>
            </a:r>
            <a:r>
              <a:rPr lang="en-US" dirty="0"/>
              <a:t>the community.   </a:t>
            </a:r>
          </a:p>
          <a:p>
            <a:pPr marL="342900" marR="0" indent="-342900" defTabSz="457200" eaLnBrk="1" fontAlgn="auto" latinLnBrk="0" hangingPunct="1">
              <a:lnSpc>
                <a:spcPct val="117999"/>
              </a:lnSpc>
              <a:spcBef>
                <a:spcPts val="0"/>
              </a:spcBef>
              <a:spcAft>
                <a:spcPts val="0"/>
              </a:spcAft>
              <a:buClrTx/>
              <a:buSzTx/>
              <a:buFont typeface="Arial"/>
              <a:buChar char="•"/>
              <a:tabLst/>
              <a:defRPr/>
            </a:pPr>
            <a:r>
              <a:rPr lang="en-US" dirty="0"/>
              <a:t>Offering guidance on the length of your proposal to</a:t>
            </a:r>
            <a:r>
              <a:rPr lang="en-US" baseline="0" dirty="0"/>
              <a:t> under 10 pages, though the </a:t>
            </a:r>
            <a:r>
              <a:rPr lang="en-US" baseline="0" dirty="0" err="1"/>
              <a:t>Fluxx</a:t>
            </a:r>
            <a:r>
              <a:rPr lang="en-US" baseline="0" dirty="0"/>
              <a:t> system has no word limit</a:t>
            </a:r>
          </a:p>
          <a:p>
            <a:pPr marL="342900" marR="0" indent="-342900" defTabSz="457200" eaLnBrk="1" fontAlgn="auto" latinLnBrk="0" hangingPunct="1">
              <a:lnSpc>
                <a:spcPct val="117999"/>
              </a:lnSpc>
              <a:spcBef>
                <a:spcPts val="0"/>
              </a:spcBef>
              <a:spcAft>
                <a:spcPts val="0"/>
              </a:spcAft>
              <a:buClrTx/>
              <a:buSzTx/>
              <a:buFont typeface="Arial"/>
              <a:buChar char="•"/>
              <a:tabLst/>
              <a:defRPr/>
            </a:pPr>
            <a:r>
              <a:rPr lang="en-US" baseline="0" dirty="0"/>
              <a:t>Lastly we talked about integrating across different disciplines.  Well if you are not already there yet, don’t worry.  That’s what this initiative can help you do.  Maybe you have a vision aligned with </a:t>
            </a:r>
            <a:r>
              <a:rPr lang="en-US" baseline="0" dirty="0" err="1"/>
              <a:t>FreshLo</a:t>
            </a:r>
            <a:r>
              <a:rPr lang="en-US" baseline="0" dirty="0"/>
              <a:t> but you don’t have the right partners, well the planning period can be used to develop partnerships, build out a plan and work on growing into new areas and new relationships.  You don’t have to be nearly ready to implement, you can put forth a compelling proposal by showing us how you would grow. </a:t>
            </a:r>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dirty="0"/>
          </a:p>
          <a:p>
            <a:endParaRPr lang="en-US" baseline="0" dirty="0"/>
          </a:p>
        </p:txBody>
      </p:sp>
    </p:spTree>
    <p:extLst>
      <p:ext uri="{BB962C8B-B14F-4D97-AF65-F5344CB8AC3E}">
        <p14:creationId xmlns:p14="http://schemas.microsoft.com/office/powerpoint/2010/main" xmlns="" val="368478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the Q&amp;A, we want</a:t>
            </a:r>
            <a:r>
              <a:rPr lang="en-US" baseline="0" dirty="0"/>
              <a:t> to take a moment to thank you for your time and participation and also let you know t</a:t>
            </a:r>
            <a:r>
              <a:rPr lang="en-US" dirty="0"/>
              <a:t>his webinar was recorded and will be publicly accessible.</a:t>
            </a:r>
            <a:r>
              <a:rPr lang="en-US" baseline="0" dirty="0"/>
              <a:t>  </a:t>
            </a:r>
            <a:r>
              <a:rPr lang="en-US" dirty="0"/>
              <a:t>We will email all registered attendees with details on viewing the recording.</a:t>
            </a:r>
            <a:r>
              <a:rPr lang="en-US" baseline="0" dirty="0"/>
              <a:t>  Now onto your questions!</a:t>
            </a:r>
          </a:p>
          <a:p>
            <a:endParaRPr lang="en-US" dirty="0"/>
          </a:p>
          <a:p>
            <a:r>
              <a:rPr lang="en-US" dirty="0"/>
              <a:t>WE’RE NOT LOOKING TO ANSWER QUESTIONS</a:t>
            </a:r>
            <a:r>
              <a:rPr lang="en-US" baseline="0" dirty="0"/>
              <a:t> SPECIFIC </a:t>
            </a:r>
            <a:r>
              <a:rPr lang="en-US" dirty="0"/>
              <a:t>TO YOUR PROJECT BUT RATHER BROADLY. </a:t>
            </a:r>
          </a:p>
          <a:p>
            <a:endParaRPr lang="en-US" dirty="0"/>
          </a:p>
        </p:txBody>
      </p:sp>
    </p:spTree>
    <p:extLst>
      <p:ext uri="{BB962C8B-B14F-4D97-AF65-F5344CB8AC3E}">
        <p14:creationId xmlns:p14="http://schemas.microsoft.com/office/powerpoint/2010/main" xmlns="" val="322764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endParaRPr lang="en-US" dirty="0"/>
          </a:p>
          <a:p>
            <a:r>
              <a:rPr lang="en-US" dirty="0"/>
              <a:t>FACILITATE Q&amp;A</a:t>
            </a:r>
          </a:p>
          <a:p>
            <a:endParaRPr lang="en-US" dirty="0"/>
          </a:p>
          <a:p>
            <a:r>
              <a:rPr lang="en-US" dirty="0"/>
              <a:t>CLOSING:</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a:t>Whether you decide to apply or not, by joining us today we know you are engaged in the national conversation about food, community, culture and health.  </a:t>
            </a:r>
            <a:r>
              <a:rPr lang="en-US" dirty="0"/>
              <a:t>We</a:t>
            </a:r>
            <a:r>
              <a:rPr lang="en-US" baseline="0" dirty="0"/>
              <a:t> hope this is the first of many conversations we have with you. Thank you for joining today’s webinar, we look forward to seeing your application and amplifying how food can revitalize neighborhoods together.  Thank you and have a great day.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a:p>
          <a:p>
            <a:pPr marL="0" marR="0" indent="0" defTabSz="457200" eaLnBrk="1" fontAlgn="auto" latinLnBrk="0" hangingPunct="1">
              <a:lnSpc>
                <a:spcPct val="117999"/>
              </a:lnSpc>
              <a:spcBef>
                <a:spcPts val="0"/>
              </a:spcBef>
              <a:spcAft>
                <a:spcPts val="0"/>
              </a:spcAft>
              <a:buClrTx/>
              <a:buSzTx/>
              <a:buFontTx/>
              <a:buNone/>
              <a:tabLst/>
              <a:defRPr/>
            </a:pPr>
            <a:r>
              <a:rPr lang="en-US" baseline="0" dirty="0"/>
              <a:t>END.</a:t>
            </a:r>
          </a:p>
          <a:p>
            <a:endParaRPr lang="en-US" dirty="0"/>
          </a:p>
        </p:txBody>
      </p:sp>
    </p:spTree>
    <p:extLst>
      <p:ext uri="{BB962C8B-B14F-4D97-AF65-F5344CB8AC3E}">
        <p14:creationId xmlns:p14="http://schemas.microsoft.com/office/powerpoint/2010/main" xmlns="" val="223322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My </a:t>
            </a:r>
            <a:r>
              <a:rPr lang="en-US" sz="2200" dirty="0">
                <a:effectLst/>
                <a:latin typeface="+mn-lt"/>
                <a:ea typeface="+mn-ea"/>
                <a:cs typeface="+mn-cs"/>
                <a:sym typeface="Helvetica Neue"/>
              </a:rPr>
              <a:t>name is Joe Evans,</a:t>
            </a:r>
            <a:r>
              <a:rPr lang="en-US" sz="2200" baseline="0" dirty="0">
                <a:effectLst/>
                <a:latin typeface="+mn-lt"/>
                <a:ea typeface="+mn-ea"/>
                <a:cs typeface="+mn-cs"/>
                <a:sym typeface="Helvetica Neue"/>
              </a:rPr>
              <a:t> and I am the portfolio manager for the Kresge Foundation’s Social Investment Practice. </a:t>
            </a:r>
            <a:r>
              <a:rPr lang="en-US" sz="2200" dirty="0">
                <a:effectLst/>
                <a:latin typeface="+mn-lt"/>
                <a:ea typeface="+mn-ea"/>
                <a:cs typeface="+mn-cs"/>
                <a:sym typeface="Helvetica Neue"/>
              </a:rPr>
              <a:t>I’m</a:t>
            </a:r>
            <a:r>
              <a:rPr lang="en-US" sz="2200" baseline="0" dirty="0">
                <a:effectLst/>
                <a:latin typeface="+mn-lt"/>
                <a:ea typeface="+mn-ea"/>
                <a:cs typeface="+mn-cs"/>
                <a:sym typeface="Helvetica Neue"/>
              </a:rPr>
              <a:t> managing the foundation’s newly launched RFP, which we are here to talk about today, Kresge Community Finance. </a:t>
            </a:r>
            <a:endParaRPr lang="en-US" sz="2200" dirty="0">
              <a:effectLst/>
              <a:latin typeface="+mn-lt"/>
              <a:ea typeface="+mn-ea"/>
              <a:cs typeface="+mn-cs"/>
              <a:sym typeface="Helvetica Neue"/>
            </a:endParaRPr>
          </a:p>
        </p:txBody>
      </p:sp>
    </p:spTree>
    <p:extLst>
      <p:ext uri="{BB962C8B-B14F-4D97-AF65-F5344CB8AC3E}">
        <p14:creationId xmlns:p14="http://schemas.microsoft.com/office/powerpoint/2010/main" xmlns="" val="358710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2400" b="0" i="0" u="none" strike="noStrike" baseline="0" dirty="0" smtClean="0">
                <a:latin typeface="Arial"/>
              </a:rPr>
              <a:t>During </a:t>
            </a:r>
            <a:r>
              <a:rPr lang="en-US" sz="2400" b="0" i="0" u="none" strike="noStrike" baseline="0" dirty="0">
                <a:latin typeface="Arial"/>
              </a:rPr>
              <a:t>this webinar today we will share information </a:t>
            </a:r>
          </a:p>
          <a:p>
            <a:pPr algn="l" rtl="0"/>
            <a:r>
              <a:rPr lang="en-US" sz="2400" b="0" i="0" u="none" strike="noStrike" baseline="0" dirty="0">
                <a:latin typeface="Arial"/>
              </a:rPr>
              <a:t>* About </a:t>
            </a:r>
            <a:r>
              <a:rPr lang="en-US" sz="2400" b="0" i="0" u="none" strike="noStrike" baseline="0" dirty="0" err="1">
                <a:latin typeface="Arial"/>
              </a:rPr>
              <a:t>Kresge</a:t>
            </a:r>
            <a:r>
              <a:rPr lang="en-US" sz="2400" b="0" i="0" u="none" strike="noStrike" baseline="0" dirty="0">
                <a:latin typeface="Arial"/>
              </a:rPr>
              <a:t> and our social Investment practice</a:t>
            </a:r>
          </a:p>
          <a:p>
            <a:pPr algn="l" rtl="0">
              <a:buFont typeface="Symbol"/>
              <a:buChar char="·"/>
            </a:pPr>
            <a:r>
              <a:rPr lang="en-US" sz="2400" b="0" i="0" u="none" strike="noStrike" baseline="0" dirty="0">
                <a:latin typeface="Arial"/>
              </a:rPr>
              <a:t> about how this initiative came about</a:t>
            </a:r>
          </a:p>
          <a:p>
            <a:pPr algn="l" rtl="0">
              <a:buFont typeface="Symbol"/>
              <a:buChar char="·"/>
            </a:pPr>
            <a:r>
              <a:rPr lang="en-US" sz="2400" b="0" i="0" u="none" strike="noStrike" baseline="0" dirty="0">
                <a:latin typeface="Arial"/>
              </a:rPr>
              <a:t> the elements we consider important in making a proposal compelling and competitive</a:t>
            </a:r>
          </a:p>
          <a:p>
            <a:pPr algn="l" rtl="0">
              <a:buFont typeface="Symbol"/>
              <a:buChar char="·"/>
            </a:pPr>
            <a:r>
              <a:rPr lang="en-US" sz="2400" b="0" i="0" u="none" strike="noStrike" baseline="0" dirty="0">
                <a:latin typeface="Arial"/>
              </a:rPr>
              <a:t> We will talk about the mechanics of applying, how to navigate </a:t>
            </a:r>
            <a:r>
              <a:rPr lang="en-US" sz="2400" b="0" i="0" u="none" strike="noStrike" baseline="0" dirty="0" err="1">
                <a:latin typeface="Arial"/>
              </a:rPr>
              <a:t>Kresge’s</a:t>
            </a:r>
            <a:r>
              <a:rPr lang="en-US" sz="2400" b="0" i="0" u="none" strike="noStrike" baseline="0" dirty="0">
                <a:latin typeface="Arial"/>
              </a:rPr>
              <a:t> online system, deadlines, etc.</a:t>
            </a:r>
          </a:p>
          <a:p>
            <a:pPr algn="l" rtl="0">
              <a:buFont typeface="Symbol"/>
              <a:buChar char="·"/>
            </a:pPr>
            <a:r>
              <a:rPr lang="en-US" sz="2400" b="0" i="0" u="none" strike="noStrike" baseline="0" dirty="0">
                <a:latin typeface="Arial"/>
              </a:rPr>
              <a:t> And finally we have left a lot of time for questions.  You will do so by entering your question in the box on the lower right hand side of your screen.  </a:t>
            </a:r>
          </a:p>
          <a:p>
            <a:pPr algn="l" rtl="0"/>
            <a:endParaRPr lang="en-US" sz="2400" b="0" i="0" u="none" strike="noStrike" baseline="0" dirty="0">
              <a:latin typeface="Arial"/>
            </a:endParaRPr>
          </a:p>
          <a:p>
            <a:pPr algn="l" rtl="0"/>
            <a:r>
              <a:rPr lang="en-US" sz="2400" b="0" i="0" u="none" strike="noStrike" baseline="0" dirty="0">
                <a:latin typeface="Arial"/>
              </a:rPr>
              <a:t>We will have a Frequently Asked </a:t>
            </a:r>
            <a:r>
              <a:rPr lang="en-US" sz="2400" b="0" i="0" u="none" strike="noStrike" baseline="0" dirty="0" smtClean="0">
                <a:latin typeface="Arial"/>
              </a:rPr>
              <a:t>Questions.  </a:t>
            </a:r>
            <a:r>
              <a:rPr lang="en-US" sz="2400" b="0" i="0" u="none" strike="noStrike" baseline="0" dirty="0">
                <a:latin typeface="Arial"/>
              </a:rPr>
              <a:t>If we don’t get to all of the questions posed today, we will include answers to those in the FAQ’s.</a:t>
            </a:r>
          </a:p>
          <a:p>
            <a:pPr algn="l" rtl="0"/>
            <a:endParaRPr lang="en-US" sz="2400" b="0" i="0" u="none" strike="noStrike" baseline="0" dirty="0">
              <a:latin typeface="Arial"/>
            </a:endParaRPr>
          </a:p>
          <a:p>
            <a:pPr algn="l" rtl="0">
              <a:buFont typeface="Symbol"/>
              <a:buChar char="·"/>
            </a:pPr>
            <a:r>
              <a:rPr lang="en-US" sz="2400" b="0" i="0" u="none" strike="noStrike" baseline="0" dirty="0">
                <a:latin typeface="Arial"/>
              </a:rPr>
              <a:t>Finally I would like to mention that this webinar is being recorded and will be posted within 24 hours after the webinar, for anyone who might be interested in hearing portions again or for those who may have missed it.</a:t>
            </a:r>
          </a:p>
          <a:p>
            <a:pPr algn="l" rtl="0"/>
            <a:endParaRPr lang="en-US" sz="2400" b="0" i="0" u="none" strike="noStrike" baseline="0" dirty="0">
              <a:latin typeface="Arial"/>
            </a:endParaRPr>
          </a:p>
        </p:txBody>
      </p:sp>
    </p:spTree>
    <p:extLst>
      <p:ext uri="{BB962C8B-B14F-4D97-AF65-F5344CB8AC3E}">
        <p14:creationId xmlns:p14="http://schemas.microsoft.com/office/powerpoint/2010/main" xmlns="" val="11211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r>
              <a:rPr lang="en-US" sz="1200" dirty="0"/>
              <a:t>For </a:t>
            </a:r>
            <a:r>
              <a:rPr lang="en-US" sz="1200" dirty="0">
                <a:effectLst/>
                <a:latin typeface="Arial"/>
                <a:ea typeface="Calibri"/>
                <a:cs typeface="Times New Roman"/>
              </a:rPr>
              <a:t>those of you who may not be familiar with </a:t>
            </a:r>
            <a:r>
              <a:rPr lang="en-US" sz="1200" dirty="0" err="1">
                <a:effectLst/>
                <a:latin typeface="Arial"/>
                <a:ea typeface="Calibri"/>
                <a:cs typeface="Times New Roman"/>
              </a:rPr>
              <a:t>Kresge</a:t>
            </a:r>
            <a:r>
              <a:rPr lang="en-US" sz="1200" dirty="0">
                <a:effectLst/>
                <a:latin typeface="Arial"/>
                <a:ea typeface="Calibri"/>
                <a:cs typeface="Times New Roman"/>
              </a:rPr>
              <a:t>, here’s a bit about the foundation. </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err="1">
                <a:effectLst/>
                <a:latin typeface="Arial"/>
                <a:ea typeface="Calibri"/>
                <a:cs typeface="Times New Roman"/>
              </a:rPr>
              <a:t>Kresge</a:t>
            </a:r>
            <a:r>
              <a:rPr lang="en-US" sz="1200" dirty="0">
                <a:effectLst/>
                <a:latin typeface="Arial"/>
                <a:ea typeface="Calibri"/>
                <a:cs typeface="Times New Roman"/>
              </a:rPr>
              <a:t> is a national foundation located in southeast Michigan just outside of Detroit in Troy,</a:t>
            </a:r>
            <a:r>
              <a:rPr lang="en-US" sz="1200" baseline="0" dirty="0">
                <a:effectLst/>
                <a:latin typeface="Arial"/>
                <a:ea typeface="Calibri"/>
                <a:cs typeface="Times New Roman"/>
              </a:rPr>
              <a:t> Michigan. We also have an office in the city. </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Arial"/>
                <a:ea typeface="Calibri"/>
                <a:cs typeface="Times New Roman"/>
              </a:rPr>
              <a:t>The foundation opened in 1924</a:t>
            </a:r>
            <a:r>
              <a:rPr lang="en-US" sz="1200" baseline="0" dirty="0">
                <a:effectLst/>
                <a:latin typeface="Arial"/>
                <a:ea typeface="Calibri"/>
                <a:cs typeface="Times New Roman"/>
              </a:rPr>
              <a:t> </a:t>
            </a:r>
            <a:r>
              <a:rPr lang="en-US" sz="1200" dirty="0">
                <a:effectLst/>
                <a:latin typeface="Arial"/>
                <a:ea typeface="Calibri"/>
                <a:cs typeface="Times New Roman"/>
              </a:rPr>
              <a:t>with an initial gift of $1.6 million from Sebastian </a:t>
            </a:r>
            <a:r>
              <a:rPr lang="en-US" sz="1200" dirty="0" err="1">
                <a:effectLst/>
                <a:latin typeface="Arial"/>
                <a:ea typeface="Calibri"/>
                <a:cs typeface="Times New Roman"/>
              </a:rPr>
              <a:t>Spering</a:t>
            </a:r>
            <a:r>
              <a:rPr lang="en-US" sz="1200" dirty="0">
                <a:effectLst/>
                <a:latin typeface="Arial"/>
                <a:ea typeface="Calibri"/>
                <a:cs typeface="Times New Roman"/>
              </a:rPr>
              <a:t> </a:t>
            </a:r>
            <a:r>
              <a:rPr lang="en-US" sz="1200" dirty="0" err="1">
                <a:effectLst/>
                <a:latin typeface="Arial"/>
                <a:ea typeface="Calibri"/>
                <a:cs typeface="Times New Roman"/>
              </a:rPr>
              <a:t>Kresge</a:t>
            </a:r>
            <a:r>
              <a:rPr lang="en-US" sz="1200" dirty="0">
                <a:effectLst/>
                <a:latin typeface="Arial"/>
                <a:ea typeface="Calibri"/>
                <a:cs typeface="Times New Roman"/>
              </a:rPr>
              <a:t>.</a:t>
            </a:r>
            <a:r>
              <a:rPr lang="en-US" sz="1200" baseline="0" dirty="0">
                <a:effectLst/>
                <a:latin typeface="Arial"/>
                <a:ea typeface="Calibri"/>
                <a:cs typeface="Times New Roman"/>
              </a:rPr>
              <a:t> S.S. </a:t>
            </a:r>
            <a:r>
              <a:rPr lang="en-US" sz="1200" baseline="0" dirty="0" err="1">
                <a:effectLst/>
                <a:latin typeface="Arial"/>
                <a:ea typeface="Calibri"/>
                <a:cs typeface="Times New Roman"/>
              </a:rPr>
              <a:t>Kresge</a:t>
            </a:r>
            <a:r>
              <a:rPr lang="en-US" sz="1200" baseline="0" dirty="0">
                <a:effectLst/>
                <a:latin typeface="Arial"/>
                <a:ea typeface="Calibri"/>
                <a:cs typeface="Times New Roman"/>
              </a:rPr>
              <a:t> </a:t>
            </a:r>
            <a:r>
              <a:rPr lang="en-US" sz="1200" dirty="0">
                <a:effectLst/>
                <a:latin typeface="Arial"/>
                <a:ea typeface="Calibri"/>
                <a:cs typeface="Times New Roman"/>
              </a:rPr>
              <a:t>opened the first five-and-dime store – a revolutionary merchandising idea at the time – and parlayed the concept and operations into a chain of stores that were incorporated as the S.S. </a:t>
            </a:r>
            <a:r>
              <a:rPr lang="en-US" sz="1200" dirty="0" err="1">
                <a:effectLst/>
                <a:latin typeface="Arial"/>
                <a:ea typeface="Calibri"/>
                <a:cs typeface="Times New Roman"/>
              </a:rPr>
              <a:t>Kresge</a:t>
            </a:r>
            <a:r>
              <a:rPr lang="en-US" sz="1200" dirty="0">
                <a:effectLst/>
                <a:latin typeface="Arial"/>
                <a:ea typeface="Calibri"/>
                <a:cs typeface="Times New Roman"/>
              </a:rPr>
              <a:t> Company. Many years later, the enterprise became known as Kmart.</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200" dirty="0">
                <a:effectLst/>
                <a:latin typeface="Arial"/>
                <a:ea typeface="Calibri"/>
                <a:cs typeface="Times New Roman"/>
              </a:rPr>
              <a:t>His mandate was to promote human progress. So for more than 80 years, the foundation realized that through the support of fundraising campaigns for</a:t>
            </a:r>
            <a:r>
              <a:rPr lang="en-US" sz="1200" baseline="0" dirty="0">
                <a:effectLst/>
                <a:latin typeface="Arial"/>
                <a:ea typeface="Calibri"/>
                <a:cs typeface="Times New Roman"/>
              </a:rPr>
              <a:t> brick-and-mortar capital projects </a:t>
            </a:r>
            <a:r>
              <a:rPr lang="en-US" sz="1200" dirty="0">
                <a:effectLst/>
                <a:latin typeface="Arial"/>
                <a:ea typeface="Calibri"/>
                <a:cs typeface="Times New Roman"/>
              </a:rPr>
              <a:t>–  things like libraries, hospitals, schools, museums, and community centers – that, over the years, have contributed to the creation of the nation’s nonprofit infrastructure.</a:t>
            </a:r>
            <a:endParaRPr lang="en-US" sz="12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Arial"/>
                <a:ea typeface="Times New Roman"/>
              </a:rPr>
              <a:t>Beginning</a:t>
            </a:r>
            <a:r>
              <a:rPr lang="en-US" sz="1400" baseline="0" dirty="0">
                <a:effectLst/>
                <a:latin typeface="Arial"/>
                <a:ea typeface="Times New Roman"/>
              </a:rPr>
              <a:t> in the late 2000s, we shifted away from challenge grants to strategic philanthropy with a mission and defined program areas. </a:t>
            </a:r>
            <a:r>
              <a:rPr lang="en-US" sz="1400" dirty="0">
                <a:effectLst/>
                <a:latin typeface="Arial"/>
                <a:ea typeface="Times New Roman"/>
              </a:rPr>
              <a:t>That mission is to expand opportunities for low-income people in America's cities through an array of tools including </a:t>
            </a:r>
            <a:r>
              <a:rPr lang="en-US" sz="1400" dirty="0" err="1">
                <a:effectLst/>
                <a:latin typeface="Arial"/>
                <a:ea typeface="Times New Roman"/>
              </a:rPr>
              <a:t>grantmaking</a:t>
            </a:r>
            <a:r>
              <a:rPr lang="en-US" sz="1400" dirty="0">
                <a:effectLst/>
                <a:latin typeface="Arial"/>
                <a:ea typeface="Times New Roman"/>
              </a:rPr>
              <a:t> and social investing in arts and culture, education, environment, health, human services, and community development in Detroit. </a:t>
            </a:r>
          </a:p>
          <a:p>
            <a:pPr marL="342900" marR="0" lvl="0" indent="-342900">
              <a:spcBef>
                <a:spcPts val="0"/>
              </a:spcBef>
              <a:spcAft>
                <a:spcPts val="0"/>
              </a:spcAft>
              <a:buFont typeface="Symbol"/>
              <a:buChar char=""/>
            </a:pPr>
            <a:endParaRPr lang="en-US" sz="1400" dirty="0">
              <a:effectLst/>
              <a:latin typeface="Times New Roman"/>
              <a:ea typeface="Times New Roman"/>
            </a:endParaRPr>
          </a:p>
        </p:txBody>
      </p:sp>
    </p:spTree>
    <p:extLst>
      <p:ext uri="{BB962C8B-B14F-4D97-AF65-F5344CB8AC3E}">
        <p14:creationId xmlns:p14="http://schemas.microsoft.com/office/powerpoint/2010/main" xmlns="" val="387670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pPr lvl="0"/>
            <a:endParaRPr/>
          </a:p>
        </p:txBody>
      </p:sp>
      <p:sp>
        <p:nvSpPr>
          <p:cNvPr id="154" name="Shape 154"/>
          <p:cNvSpPr>
            <a:spLocks noGrp="1"/>
          </p:cNvSpPr>
          <p:nvPr>
            <p:ph type="body" sz="quarter" idx="1"/>
          </p:nvPr>
        </p:nvSpPr>
        <p:spPr>
          <a:prstGeom prst="rect">
            <a:avLst/>
          </a:prstGeom>
        </p:spPr>
        <p:txBody>
          <a:bodyPr/>
          <a:lstStyle/>
          <a:p>
            <a:pPr lvl="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xmlns="" val="268172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90909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r>
              <a:rPr lang="en-US" sz="1200" b="1" dirty="0">
                <a:effectLst/>
                <a:latin typeface="Calibri"/>
                <a:ea typeface="+mn-ea"/>
                <a:cs typeface="+mn-cs"/>
                <a:sym typeface="Calibri"/>
              </a:rPr>
              <a:t>T</a:t>
            </a:r>
            <a:r>
              <a:rPr lang="en-US" sz="2200" dirty="0">
                <a:effectLst/>
                <a:latin typeface="+mn-lt"/>
                <a:ea typeface="+mn-ea"/>
                <a:cs typeface="+mn-cs"/>
                <a:sym typeface="Helvetica Neue"/>
              </a:rPr>
              <a:t>he arts and culture team strives to arc into the overarching mission of the foundation: to expand opportunities for people with low-income in America’s cities</a:t>
            </a:r>
            <a:r>
              <a:rPr lang="en-US" sz="2200" baseline="0" dirty="0">
                <a:effectLst/>
                <a:latin typeface="+mn-lt"/>
                <a:ea typeface="+mn-ea"/>
                <a:cs typeface="+mn-cs"/>
                <a:sym typeface="Helvetica Neue"/>
              </a:rPr>
              <a:t> by </a:t>
            </a:r>
            <a:r>
              <a:rPr lang="en-US" sz="2200" dirty="0">
                <a:effectLst/>
                <a:latin typeface="+mn-lt"/>
                <a:ea typeface="+mn-ea"/>
                <a:cs typeface="+mn-cs"/>
                <a:sym typeface="Helvetica Neue"/>
              </a:rPr>
              <a:t>funding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a:t>
            </a:r>
            <a:r>
              <a:rPr lang="en-US" sz="2200" baseline="0" dirty="0">
                <a:effectLst/>
                <a:latin typeface="+mn-lt"/>
                <a:ea typeface="+mn-ea"/>
                <a:cs typeface="+mn-cs"/>
                <a:sym typeface="Helvetica Neue"/>
              </a:rPr>
              <a:t> </a:t>
            </a:r>
            <a:r>
              <a:rPr lang="en-US" sz="2200" baseline="0" dirty="0" err="1">
                <a:effectLst/>
                <a:latin typeface="+mn-lt"/>
                <a:ea typeface="+mn-ea"/>
                <a:cs typeface="+mn-cs"/>
                <a:sym typeface="Helvetica Neue"/>
              </a:rPr>
              <a:t>Kresge</a:t>
            </a:r>
            <a:r>
              <a:rPr lang="en-US" sz="2200" baseline="0" dirty="0">
                <a:effectLst/>
                <a:latin typeface="+mn-lt"/>
                <a:ea typeface="+mn-ea"/>
                <a:cs typeface="+mn-cs"/>
                <a:sym typeface="Helvetica Neue"/>
              </a:rPr>
              <a:t> </a:t>
            </a:r>
            <a:r>
              <a:rPr lang="en-US" sz="2200" dirty="0">
                <a:effectLst/>
                <a:latin typeface="+mn-lt"/>
                <a:ea typeface="+mn-ea"/>
                <a:cs typeface="+mn-cs"/>
                <a:sym typeface="Helvetica Neue"/>
              </a:rPr>
              <a:t>defines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as the integration of arts and culture into comprehensive community revitalization.</a:t>
            </a:r>
          </a:p>
          <a:p>
            <a:r>
              <a:rPr lang="en-US" sz="2200" i="1" dirty="0">
                <a:effectLst/>
                <a:latin typeface="+mn-lt"/>
                <a:ea typeface="+mn-ea"/>
                <a:cs typeface="+mn-cs"/>
                <a:sym typeface="Helvetica Neue"/>
              </a:rPr>
              <a:t>Describe Portfolios: </a:t>
            </a:r>
            <a:endParaRPr lang="en-US" sz="2200" dirty="0">
              <a:effectLst/>
              <a:latin typeface="+mn-lt"/>
              <a:ea typeface="+mn-ea"/>
              <a:cs typeface="+mn-cs"/>
              <a:sym typeface="Helvetica Neue"/>
            </a:endParaRPr>
          </a:p>
          <a:p>
            <a:r>
              <a:rPr lang="en-US" sz="2200" dirty="0">
                <a:effectLst/>
                <a:latin typeface="+mn-lt"/>
                <a:ea typeface="+mn-ea"/>
                <a:cs typeface="+mn-cs"/>
                <a:sym typeface="Helvetica Neue"/>
              </a:rPr>
              <a:t>Our Pioneering portfolio seeks to 1) understand and operationalize the intersection of arts and culture with other fields and actors and 2) integrate the capacity for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within or alongside local systems, e.g., public sector planning.</a:t>
            </a:r>
          </a:p>
          <a:p>
            <a:r>
              <a:rPr lang="en-US" sz="2200" dirty="0">
                <a:effectLst/>
                <a:latin typeface="+mn-lt"/>
                <a:ea typeface="+mn-ea"/>
                <a:cs typeface="+mn-cs"/>
                <a:sym typeface="Helvetica Neue"/>
              </a:rPr>
              <a:t> </a:t>
            </a:r>
          </a:p>
          <a:p>
            <a:r>
              <a:rPr lang="en-US" sz="2200" dirty="0">
                <a:effectLst/>
                <a:latin typeface="+mn-lt"/>
                <a:ea typeface="+mn-ea"/>
                <a:cs typeface="+mn-cs"/>
                <a:sym typeface="Helvetica Neue"/>
              </a:rPr>
              <a:t>Our centerpiece portfolio recognizes that, while the term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is new and the field of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is nascent, the work itself is not.  This portfolio seeks to partner with organizations that have been involved in the integration of arts and culture in community development for quite some time and are able to communicate their learning to others.</a:t>
            </a:r>
          </a:p>
          <a:p>
            <a:endParaRPr lang="en-US" sz="2200" dirty="0">
              <a:effectLst/>
              <a:latin typeface="+mn-lt"/>
              <a:ea typeface="+mn-ea"/>
              <a:cs typeface="+mn-cs"/>
              <a:sym typeface="Helvetica Neue"/>
            </a:endParaRPr>
          </a:p>
          <a:p>
            <a:r>
              <a:rPr lang="en-US" sz="2200" dirty="0">
                <a:effectLst/>
                <a:latin typeface="+mn-lt"/>
                <a:ea typeface="+mn-ea"/>
                <a:cs typeface="+mn-cs"/>
                <a:sym typeface="Helvetica Neue"/>
              </a:rPr>
              <a:t>We believe that strong creative </a:t>
            </a:r>
            <a:r>
              <a:rPr lang="en-US" sz="2200" dirty="0" err="1">
                <a:effectLst/>
                <a:latin typeface="+mn-lt"/>
                <a:ea typeface="+mn-ea"/>
                <a:cs typeface="+mn-cs"/>
                <a:sym typeface="Helvetica Neue"/>
              </a:rPr>
              <a:t>placemaking</a:t>
            </a:r>
            <a:r>
              <a:rPr lang="en-US" sz="2200" dirty="0">
                <a:effectLst/>
                <a:latin typeface="+mn-lt"/>
                <a:ea typeface="+mn-ea"/>
                <a:cs typeface="+mn-cs"/>
                <a:sym typeface="Helvetica Neue"/>
              </a:rPr>
              <a:t> exhibits these qualities:</a:t>
            </a:r>
          </a:p>
          <a:p>
            <a:pPr lvl="0"/>
            <a:r>
              <a:rPr lang="en-US" sz="2200" dirty="0">
                <a:effectLst/>
                <a:latin typeface="+mn-lt"/>
                <a:ea typeface="+mn-ea"/>
                <a:cs typeface="+mn-cs"/>
                <a:sym typeface="Helvetica Neue"/>
              </a:rPr>
              <a:t>Connect arts and culture to larger community revitalization initiatives</a:t>
            </a:r>
          </a:p>
          <a:p>
            <a:pPr lvl="0"/>
            <a:r>
              <a:rPr lang="en-US" sz="2200" dirty="0">
                <a:effectLst/>
                <a:latin typeface="+mn-lt"/>
                <a:ea typeface="+mn-ea"/>
                <a:cs typeface="+mn-cs"/>
                <a:sym typeface="Helvetica Neue"/>
              </a:rPr>
              <a:t>Engage in cross-discipline, cross-sector activities</a:t>
            </a:r>
          </a:p>
          <a:p>
            <a:pPr lvl="0"/>
            <a:r>
              <a:rPr lang="en-US" sz="2200" dirty="0">
                <a:effectLst/>
                <a:latin typeface="+mn-lt"/>
                <a:ea typeface="+mn-ea"/>
                <a:cs typeface="+mn-cs"/>
                <a:sym typeface="Helvetica Neue"/>
              </a:rPr>
              <a:t>Possess strong leadership and vision that has an outward orientation </a:t>
            </a:r>
          </a:p>
          <a:p>
            <a:pPr lvl="0"/>
            <a:r>
              <a:rPr lang="en-US" sz="2200" dirty="0">
                <a:effectLst/>
                <a:latin typeface="+mn-lt"/>
                <a:ea typeface="+mn-ea"/>
                <a:cs typeface="+mn-cs"/>
                <a:sym typeface="Helvetica Neue"/>
              </a:rPr>
              <a:t>Advance a shared community vision</a:t>
            </a:r>
          </a:p>
          <a:p>
            <a:pPr lvl="0"/>
            <a:r>
              <a:rPr lang="en-US" sz="2200" dirty="0">
                <a:effectLst/>
                <a:latin typeface="+mn-lt"/>
                <a:ea typeface="+mn-ea"/>
                <a:cs typeface="+mn-cs"/>
                <a:sym typeface="Helvetica Neue"/>
              </a:rPr>
              <a:t>Extend benefits to all stakeholders, especially low-income people</a:t>
            </a:r>
          </a:p>
          <a:p>
            <a:pPr lvl="0"/>
            <a:r>
              <a:rPr lang="en-US" sz="2200" dirty="0">
                <a:effectLst/>
                <a:latin typeface="+mn-lt"/>
                <a:ea typeface="+mn-ea"/>
                <a:cs typeface="+mn-cs"/>
                <a:sym typeface="Helvetica Neue"/>
              </a:rPr>
              <a:t>Demonstrate explicit commitment to sustained engagement and participation of all residents</a:t>
            </a:r>
          </a:p>
          <a:p>
            <a:pPr lvl="0"/>
            <a:r>
              <a:rPr lang="en-US" sz="2200" dirty="0">
                <a:effectLst/>
                <a:latin typeface="+mn-lt"/>
                <a:ea typeface="+mn-ea"/>
                <a:cs typeface="+mn-cs"/>
                <a:sym typeface="Helvetica Neue"/>
              </a:rPr>
              <a:t>Works to ensure current residents can remain in their community even where revitalization brings new development and an infusion of newcomers</a:t>
            </a:r>
          </a:p>
          <a:p>
            <a:pPr lvl="0"/>
            <a:r>
              <a:rPr lang="en-US" sz="2200" dirty="0">
                <a:effectLst/>
                <a:latin typeface="+mn-lt"/>
                <a:ea typeface="+mn-ea"/>
                <a:cs typeface="+mn-cs"/>
                <a:sym typeface="Helvetica Neue"/>
              </a:rPr>
              <a:t>Honor community distinctiveness</a:t>
            </a:r>
          </a:p>
          <a:p>
            <a:r>
              <a:rPr lang="en-US" sz="2200" dirty="0">
                <a:effectLst/>
                <a:latin typeface="+mn-lt"/>
                <a:ea typeface="+mn-ea"/>
                <a:cs typeface="+mn-cs"/>
                <a:sym typeface="Helvetica Neue"/>
              </a:rPr>
              <a:t> </a:t>
            </a:r>
          </a:p>
        </p:txBody>
      </p:sp>
    </p:spTree>
    <p:extLst>
      <p:ext uri="{BB962C8B-B14F-4D97-AF65-F5344CB8AC3E}">
        <p14:creationId xmlns:p14="http://schemas.microsoft.com/office/powerpoint/2010/main" xmlns="" val="8803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r>
              <a:rPr lang="en-US" sz="2200" b="0" i="0" dirty="0">
                <a:effectLst/>
                <a:latin typeface="+mn-lt"/>
                <a:ea typeface="+mn-ea"/>
                <a:cs typeface="+mn-cs"/>
                <a:sym typeface="Helvetica Neue"/>
              </a:rPr>
              <a:t>Our goal in this program is to advance tangible, sustainable, near- and long-term progress in Detroit. Our investments are fully aligned with the objectives and recommendations of the </a:t>
            </a:r>
            <a:r>
              <a:rPr lang="en-US" sz="2200" b="0" i="0" u="none" strike="noStrike" dirty="0">
                <a:effectLst/>
                <a:latin typeface="+mn-lt"/>
                <a:ea typeface="+mn-ea"/>
                <a:cs typeface="+mn-cs"/>
                <a:sym typeface="Helvetica Neue"/>
                <a:hlinkClick r:id="rId3"/>
              </a:rPr>
              <a:t>Detroit Future City (DFC) Strategic Framework</a:t>
            </a:r>
            <a:r>
              <a:rPr lang="en-US" sz="2200" b="0" i="0" dirty="0">
                <a:effectLst/>
                <a:latin typeface="+mn-lt"/>
                <a:ea typeface="+mn-ea"/>
                <a:cs typeface="+mn-cs"/>
                <a:sym typeface="Helvetica Neue"/>
              </a:rPr>
              <a:t>. </a:t>
            </a:r>
          </a:p>
          <a:p>
            <a:endParaRPr lang="en-US" sz="2200" b="0" i="0" dirty="0">
              <a:effectLst/>
              <a:latin typeface="+mn-lt"/>
              <a:ea typeface="+mn-ea"/>
              <a:cs typeface="+mn-cs"/>
              <a:sym typeface="Helvetica Neue"/>
            </a:endParaRPr>
          </a:p>
          <a:p>
            <a:r>
              <a:rPr lang="en-US" sz="2200" b="1" i="0" dirty="0">
                <a:effectLst/>
                <a:latin typeface="+mn-lt"/>
                <a:ea typeface="+mn-ea"/>
                <a:cs typeface="+mn-cs"/>
                <a:sym typeface="Helvetica Neue"/>
              </a:rPr>
              <a:t>We invest through these focus areas:</a:t>
            </a:r>
          </a:p>
          <a:p>
            <a:r>
              <a:rPr lang="en-US" sz="2200" b="1" i="0" u="none" strike="noStrike" dirty="0">
                <a:effectLst/>
                <a:latin typeface="+mn-lt"/>
                <a:ea typeface="+mn-ea"/>
                <a:cs typeface="+mn-cs"/>
                <a:sym typeface="Helvetica Neue"/>
                <a:hlinkClick r:id="rId4"/>
              </a:rPr>
              <a:t>GREEN, HEALTHY, ACTIVE NEIGHBORHOODS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combine citywide investments to foster healthy neighborhoods with focused efforts in areas of the city that are positioned for stability and growth. </a:t>
            </a:r>
          </a:p>
          <a:p>
            <a:endParaRPr lang="en-US" sz="2200" b="0" i="0" dirty="0">
              <a:effectLst/>
              <a:latin typeface="+mn-lt"/>
              <a:ea typeface="+mn-ea"/>
              <a:cs typeface="+mn-cs"/>
              <a:sym typeface="Helvetica Neue"/>
            </a:endParaRPr>
          </a:p>
          <a:p>
            <a:r>
              <a:rPr lang="en-US" sz="2200" b="1" i="0" u="none" strike="noStrike" dirty="0">
                <a:effectLst/>
                <a:latin typeface="+mn-lt"/>
                <a:ea typeface="+mn-ea"/>
                <a:cs typeface="+mn-cs"/>
                <a:sym typeface="Helvetica Neue"/>
                <a:hlinkClick r:id="rId5"/>
              </a:rPr>
              <a:t>VIBRANT WOODWARD CORRIDOR</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pursue strategies to enhance the Woodward Corridor’s iconic identity and unique places while cultivating a fertile environment for job creation and a strong retail and commercial center.  </a:t>
            </a:r>
          </a:p>
          <a:p>
            <a:endParaRPr lang="en-US" sz="2200" b="0" i="0" dirty="0">
              <a:effectLst/>
              <a:latin typeface="+mn-lt"/>
              <a:ea typeface="+mn-ea"/>
              <a:cs typeface="+mn-cs"/>
              <a:sym typeface="Helvetica Neue"/>
            </a:endParaRPr>
          </a:p>
          <a:p>
            <a:r>
              <a:rPr lang="en-US" sz="2200" b="1" i="0" u="none" strike="noStrike" dirty="0">
                <a:effectLst/>
                <a:latin typeface="+mn-lt"/>
                <a:ea typeface="+mn-ea"/>
                <a:cs typeface="+mn-cs"/>
                <a:sym typeface="Helvetica Neue"/>
                <a:hlinkClick r:id="rId6"/>
              </a:rPr>
              <a:t>21</a:t>
            </a:r>
            <a:r>
              <a:rPr lang="en-US" sz="2200" b="1" i="0" u="none" strike="noStrike" baseline="30000" dirty="0">
                <a:effectLst/>
                <a:latin typeface="+mn-lt"/>
                <a:ea typeface="+mn-ea"/>
                <a:cs typeface="+mn-cs"/>
                <a:sym typeface="Helvetica Neue"/>
                <a:hlinkClick r:id="rId6"/>
              </a:rPr>
              <a:t>ST</a:t>
            </a:r>
            <a:r>
              <a:rPr lang="en-US" sz="2200" b="1" i="0" u="none" strike="noStrike" dirty="0">
                <a:effectLst/>
                <a:latin typeface="+mn-lt"/>
                <a:ea typeface="+mn-ea"/>
                <a:cs typeface="+mn-cs"/>
                <a:sym typeface="Helvetica Neue"/>
                <a:hlinkClick r:id="rId6"/>
              </a:rPr>
              <a:t> CENTURY REGIONAL TRANSIT</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Since 2007, we have worked with many partners to advance the design, funding and construction of the M-1 Rail modern streetcar system on Woodward Avenue from the Detroit River to the North End neighborhood. </a:t>
            </a:r>
          </a:p>
          <a:p>
            <a:endParaRPr lang="en-US" sz="2200" b="0" i="0" u="none" strike="noStrike" dirty="0">
              <a:effectLst/>
              <a:latin typeface="+mn-lt"/>
              <a:ea typeface="+mn-ea"/>
              <a:cs typeface="+mn-cs"/>
              <a:sym typeface="Helvetica Neue"/>
              <a:hlinkClick r:id="rId7"/>
            </a:endParaRPr>
          </a:p>
          <a:p>
            <a:r>
              <a:rPr lang="en-US" sz="2200" b="1" i="0" u="none" strike="noStrike" dirty="0">
                <a:effectLst/>
                <a:latin typeface="+mn-lt"/>
                <a:ea typeface="+mn-ea"/>
                <a:cs typeface="+mn-cs"/>
                <a:sym typeface="Helvetica Neue"/>
                <a:hlinkClick r:id="rId7"/>
              </a:rPr>
              <a:t>HIGH-QUALITY EARLY CHILDHOOD SYSTEM</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are expanding our focus on early childhood development to respond to the fact that at present less than one quarter of Detroit children are prepared for kindergarten when they start school. Through </a:t>
            </a:r>
            <a:r>
              <a:rPr lang="en-US" sz="2200" b="0" i="0" dirty="0" err="1">
                <a:effectLst/>
                <a:latin typeface="+mn-lt"/>
                <a:ea typeface="+mn-ea"/>
                <a:cs typeface="+mn-cs"/>
                <a:sym typeface="Helvetica Neue"/>
              </a:rPr>
              <a:t>Kresge</a:t>
            </a:r>
            <a:r>
              <a:rPr lang="en-US" sz="2200" b="0" i="0" dirty="0">
                <a:effectLst/>
                <a:latin typeface="+mn-lt"/>
                <a:ea typeface="+mn-ea"/>
                <a:cs typeface="+mn-cs"/>
                <a:sym typeface="Helvetica Neue"/>
              </a:rPr>
              <a:t> Early Years for Success, we will help create a high-capacity, well-structured set of early childhood development organizations as an important step toward the goal of fully preparing all students for kindergarten and ensuring their academic success in later grades.</a:t>
            </a:r>
          </a:p>
          <a:p>
            <a:endParaRPr lang="en-US" sz="2200" b="0" i="0" dirty="0">
              <a:effectLst/>
              <a:latin typeface="+mn-lt"/>
              <a:ea typeface="+mn-ea"/>
              <a:cs typeface="+mn-cs"/>
              <a:sym typeface="Helvetica Neue"/>
            </a:endParaRPr>
          </a:p>
          <a:p>
            <a:r>
              <a:rPr lang="en-US" sz="2200" b="1" i="0" u="none" strike="noStrike" dirty="0">
                <a:effectLst/>
                <a:latin typeface="+mn-lt"/>
                <a:ea typeface="+mn-ea"/>
                <a:cs typeface="+mn-cs"/>
                <a:sym typeface="Helvetica Neue"/>
                <a:hlinkClick r:id="rId8"/>
              </a:rPr>
              <a:t>ROBUST ARTS AND CULTURE ECOSYSTEM</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support a thriving arts and culture community that enriches residents’ quality of life and connections to one another. Arts and creativity enhance Detroit’s identity and its ability to attract visitors and increase economic activity. We work toward this goal through support for the </a:t>
            </a:r>
            <a:r>
              <a:rPr lang="en-US" sz="2200" b="0" i="0" u="none" strike="noStrike" dirty="0" err="1">
                <a:effectLst/>
                <a:latin typeface="+mn-lt"/>
                <a:ea typeface="+mn-ea"/>
                <a:cs typeface="+mn-cs"/>
                <a:sym typeface="Helvetica Neue"/>
                <a:hlinkClick r:id="rId9"/>
              </a:rPr>
              <a:t>Kresge</a:t>
            </a:r>
            <a:r>
              <a:rPr lang="en-US" sz="2200" b="0" i="0" u="none" strike="noStrike" dirty="0">
                <a:effectLst/>
                <a:latin typeface="+mn-lt"/>
                <a:ea typeface="+mn-ea"/>
                <a:cs typeface="+mn-cs"/>
                <a:sym typeface="Helvetica Neue"/>
                <a:hlinkClick r:id="rId9"/>
              </a:rPr>
              <a:t> Arts in Detroit</a:t>
            </a:r>
            <a:r>
              <a:rPr lang="en-US" sz="2200" b="0" i="0" dirty="0">
                <a:effectLst/>
                <a:latin typeface="+mn-lt"/>
                <a:ea typeface="+mn-ea"/>
                <a:cs typeface="+mn-cs"/>
                <a:sym typeface="Helvetica Neue"/>
              </a:rPr>
              <a:t> Artist Fellows Program; multi-year unrestricted support of metropolitan Detroit’s arts and cultural organizations; and strategies to foster community development through arts and cultural activities.  </a:t>
            </a:r>
          </a:p>
          <a:p>
            <a:endParaRPr lang="en-US" sz="2200" b="1" i="0" u="none" strike="noStrike" dirty="0">
              <a:effectLst/>
              <a:latin typeface="+mn-lt"/>
              <a:ea typeface="+mn-ea"/>
              <a:cs typeface="+mn-cs"/>
              <a:sym typeface="Helvetica Neue"/>
              <a:hlinkClick r:id="rId10"/>
            </a:endParaRPr>
          </a:p>
          <a:p>
            <a:r>
              <a:rPr lang="en-US" sz="2200" b="1" i="0" u="none" strike="noStrike" dirty="0">
                <a:effectLst/>
                <a:latin typeface="+mn-lt"/>
                <a:ea typeface="+mn-ea"/>
                <a:cs typeface="+mn-cs"/>
                <a:sym typeface="Helvetica Neue"/>
                <a:hlinkClick r:id="rId10"/>
              </a:rPr>
              <a:t>ENHANCED CIVIC CAPACITY</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provide resources to create effective and coordinated systems of community support in partnership with government, businesses and other philanthropic and nonprofit organizations.  </a:t>
            </a:r>
          </a:p>
          <a:p>
            <a:endParaRPr lang="en-US" sz="2200" b="0" i="0" dirty="0">
              <a:effectLst/>
              <a:latin typeface="+mn-lt"/>
              <a:ea typeface="+mn-ea"/>
              <a:cs typeface="+mn-cs"/>
              <a:sym typeface="Helvetica Neue"/>
            </a:endParaRPr>
          </a:p>
          <a:p>
            <a:r>
              <a:rPr lang="en-US" sz="2200" b="0" i="0" dirty="0">
                <a:effectLst/>
                <a:latin typeface="+mn-lt"/>
                <a:ea typeface="+mn-ea"/>
                <a:cs typeface="+mn-cs"/>
                <a:sym typeface="Helvetica Neue"/>
              </a:rPr>
              <a:t>The</a:t>
            </a:r>
            <a:r>
              <a:rPr lang="en-US" sz="2200" b="0" i="0" baseline="0" dirty="0">
                <a:effectLst/>
                <a:latin typeface="+mn-lt"/>
                <a:ea typeface="+mn-ea"/>
                <a:cs typeface="+mn-cs"/>
                <a:sym typeface="Helvetica Neue"/>
              </a:rPr>
              <a:t> Detroit program looks for projects that:</a:t>
            </a:r>
            <a:endParaRPr lang="en-US" sz="2200" b="0" i="0" dirty="0">
              <a:effectLst/>
              <a:latin typeface="+mn-lt"/>
              <a:ea typeface="+mn-ea"/>
              <a:cs typeface="+mn-cs"/>
              <a:sym typeface="Helvetica Neue"/>
            </a:endParaRPr>
          </a:p>
          <a:p>
            <a:r>
              <a:rPr lang="en-US" sz="2200" b="0" i="0" dirty="0">
                <a:effectLst/>
                <a:latin typeface="+mn-lt"/>
                <a:ea typeface="+mn-ea"/>
                <a:cs typeface="+mn-cs"/>
                <a:sym typeface="Helvetica Neue"/>
              </a:rPr>
              <a:t>Align with the objectives and imperatives of the Detroit Future City Strategic Framework, a key reference point for people working toward broad and equitable revitalization in the city.</a:t>
            </a:r>
          </a:p>
          <a:p>
            <a:r>
              <a:rPr lang="en-US" sz="2200" b="0" i="0" dirty="0">
                <a:effectLst/>
                <a:latin typeface="+mn-lt"/>
                <a:ea typeface="+mn-ea"/>
                <a:cs typeface="+mn-cs"/>
                <a:sym typeface="Helvetica Neue"/>
              </a:rPr>
              <a:t>Connect to networks of collaborators who are focused on solving similar problems.</a:t>
            </a:r>
          </a:p>
          <a:p>
            <a:r>
              <a:rPr lang="en-US" sz="2200" b="0" i="0" dirty="0">
                <a:effectLst/>
                <a:latin typeface="+mn-lt"/>
                <a:ea typeface="+mn-ea"/>
                <a:cs typeface="+mn-cs"/>
                <a:sym typeface="Helvetica Neue"/>
              </a:rPr>
              <a:t>Complement the range of efforts by other </a:t>
            </a:r>
            <a:r>
              <a:rPr lang="en-US" sz="2200" b="0" i="0" dirty="0" err="1">
                <a:effectLst/>
                <a:latin typeface="+mn-lt"/>
                <a:ea typeface="+mn-ea"/>
                <a:cs typeface="+mn-cs"/>
                <a:sym typeface="Helvetica Neue"/>
              </a:rPr>
              <a:t>Kresge</a:t>
            </a:r>
            <a:r>
              <a:rPr lang="en-US" sz="2200" b="0" i="0" dirty="0">
                <a:effectLst/>
                <a:latin typeface="+mn-lt"/>
                <a:ea typeface="+mn-ea"/>
                <a:cs typeface="+mn-cs"/>
                <a:sym typeface="Helvetica Neue"/>
              </a:rPr>
              <a:t> Detroit Program grantees in specific focus areas.</a:t>
            </a:r>
          </a:p>
          <a:p>
            <a:r>
              <a:rPr lang="en-US" sz="2200" b="0" i="0" dirty="0">
                <a:effectLst/>
                <a:latin typeface="+mn-lt"/>
                <a:ea typeface="+mn-ea"/>
                <a:cs typeface="+mn-cs"/>
                <a:sym typeface="Helvetica Neue"/>
              </a:rPr>
              <a:t>Engage the community in real and meaningful ways.</a:t>
            </a:r>
          </a:p>
          <a:p>
            <a:r>
              <a:rPr lang="en-US" sz="2200" b="0" i="0" dirty="0">
                <a:effectLst/>
                <a:latin typeface="+mn-lt"/>
                <a:ea typeface="+mn-ea"/>
                <a:cs typeface="+mn-cs"/>
                <a:sym typeface="Helvetica Neue"/>
              </a:rPr>
              <a:t>Contribute over time toward lasting, sustainable solutions to Detroit’s challenges.</a:t>
            </a:r>
          </a:p>
          <a:p>
            <a:pPr lvl="0">
              <a:lnSpc>
                <a:spcPct val="100000"/>
              </a:lnSpc>
              <a:defRPr sz="1800"/>
            </a:pPr>
            <a:endParaRPr lang="en-US" sz="2200" dirty="0">
              <a:effectLst/>
              <a:latin typeface="+mn-lt"/>
              <a:ea typeface="+mn-ea"/>
              <a:cs typeface="+mn-cs"/>
              <a:sym typeface="Helvetica Neue"/>
            </a:endParaRPr>
          </a:p>
        </p:txBody>
      </p:sp>
    </p:spTree>
    <p:extLst>
      <p:ext uri="{BB962C8B-B14F-4D97-AF65-F5344CB8AC3E}">
        <p14:creationId xmlns:p14="http://schemas.microsoft.com/office/powerpoint/2010/main" xmlns="" val="368179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lnSpc>
                <a:spcPct val="100000"/>
              </a:lnSpc>
              <a:defRPr sz="1800"/>
            </a:pPr>
            <a:r>
              <a:rPr lang="en-US" sz="1800" b="0" i="0" dirty="0">
                <a:effectLst/>
                <a:latin typeface="+mn-lt"/>
                <a:ea typeface="+mn-ea"/>
                <a:cs typeface="+mn-cs"/>
                <a:sym typeface="Helvetica Neue"/>
              </a:rPr>
              <a:t>We focus on expanding postsecondary access and success in cities for low-income, first generation and under-represented students, especially African Americans, Latinos, Asian Americans, Pacific Islanders, Native Americans and veterans living in the United States</a:t>
            </a:r>
          </a:p>
          <a:p>
            <a:pPr lvl="0">
              <a:lnSpc>
                <a:spcPct val="100000"/>
              </a:lnSpc>
              <a:defRPr sz="1800"/>
            </a:pPr>
            <a:endParaRPr lang="en-US" sz="1800" b="0" i="0" dirty="0">
              <a:effectLst/>
              <a:latin typeface="+mn-lt"/>
              <a:ea typeface="+mn-ea"/>
              <a:cs typeface="+mn-cs"/>
              <a:sym typeface="Helvetica Neue"/>
            </a:endParaRPr>
          </a:p>
          <a:p>
            <a:r>
              <a:rPr lang="en-US" sz="2200" b="1" i="0" dirty="0">
                <a:effectLst/>
                <a:latin typeface="+mn-lt"/>
                <a:ea typeface="+mn-ea"/>
                <a:cs typeface="+mn-cs"/>
                <a:sym typeface="Helvetica Neue"/>
              </a:rPr>
              <a:t>We invest through these focus areas:</a:t>
            </a:r>
          </a:p>
          <a:p>
            <a:r>
              <a:rPr lang="en-US" sz="2200" b="1" i="0" u="none" strike="noStrike" dirty="0">
                <a:effectLst/>
                <a:latin typeface="+mn-lt"/>
                <a:ea typeface="+mn-ea"/>
                <a:cs typeface="+mn-cs"/>
                <a:sym typeface="Helvetica Neue"/>
                <a:hlinkClick r:id="rId3"/>
              </a:rPr>
              <a:t>ALIGNING AND STRENGTHENING URBAN HIGHER EDUCATION ECOSYSTEMS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use a holistic approach to strengthen local higher education ecosystems by encouraging cross-sector and networked partnerships. Partners may include: colleges and universities, nonprofit organizations, employers, K-12 school districts and government agencies, transportation systems, childcare organizations and others. </a:t>
            </a:r>
          </a:p>
          <a:p>
            <a:endParaRPr lang="en-US" sz="2200" b="0" i="0" u="none" strike="noStrike" dirty="0">
              <a:effectLst/>
              <a:latin typeface="+mn-lt"/>
              <a:ea typeface="+mn-ea"/>
              <a:cs typeface="+mn-cs"/>
              <a:sym typeface="Helvetica Neue"/>
              <a:hlinkClick r:id="rId4"/>
            </a:endParaRPr>
          </a:p>
          <a:p>
            <a:r>
              <a:rPr lang="en-US" sz="2200" b="1" i="0" u="none" strike="noStrike" dirty="0">
                <a:effectLst/>
                <a:latin typeface="+mn-lt"/>
                <a:ea typeface="+mn-ea"/>
                <a:cs typeface="+mn-cs"/>
                <a:sym typeface="Helvetica Neue"/>
                <a:hlinkClick r:id="rId4"/>
              </a:rPr>
              <a:t>BUILDING  THE CAPACITY OF INSTITUTIONS FOCUSED ON LOW-INCOME AND UNDERREPRESENTED STUDENTS</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We seek to build the capacity of community colleges, public regional institutions and minority-serving and </a:t>
            </a:r>
            <a:r>
              <a:rPr lang="en-US" sz="2200" b="0" i="0" u="none" strike="noStrike" dirty="0">
                <a:effectLst/>
                <a:latin typeface="+mn-lt"/>
                <a:ea typeface="+mn-ea"/>
                <a:cs typeface="+mn-cs"/>
                <a:sym typeface="Helvetica Neue"/>
                <a:hlinkClick r:id="rId5"/>
              </a:rPr>
              <a:t>Title III and Title V</a:t>
            </a:r>
            <a:r>
              <a:rPr lang="en-US" sz="2200" b="0" i="0" dirty="0">
                <a:effectLst/>
                <a:latin typeface="+mn-lt"/>
                <a:ea typeface="+mn-ea"/>
                <a:cs typeface="+mn-cs"/>
                <a:sym typeface="Helvetica Neue"/>
              </a:rPr>
              <a:t> schools. </a:t>
            </a:r>
          </a:p>
          <a:p>
            <a:endParaRPr lang="en-US" sz="2200" b="0" i="0" dirty="0">
              <a:effectLst/>
              <a:latin typeface="+mn-lt"/>
              <a:ea typeface="+mn-ea"/>
              <a:cs typeface="+mn-cs"/>
              <a:sym typeface="Helvetica Neue"/>
            </a:endParaRPr>
          </a:p>
          <a:p>
            <a:r>
              <a:rPr lang="en-US" sz="2200" b="1" i="0" u="none" strike="noStrike" dirty="0">
                <a:effectLst/>
                <a:latin typeface="+mn-lt"/>
                <a:ea typeface="+mn-ea"/>
                <a:cs typeface="+mn-cs"/>
                <a:sym typeface="Helvetica Neue"/>
                <a:hlinkClick r:id="rId6"/>
              </a:rPr>
              <a:t>STRENGTHENING PATHWAYS TO AND THROUGH COLLEGE</a:t>
            </a:r>
            <a:endParaRPr lang="en-US" sz="2200" b="1" i="0" dirty="0">
              <a:effectLst/>
              <a:latin typeface="+mn-lt"/>
              <a:ea typeface="+mn-ea"/>
              <a:cs typeface="+mn-cs"/>
              <a:sym typeface="Helvetica Neue"/>
            </a:endParaRPr>
          </a:p>
          <a:p>
            <a:r>
              <a:rPr lang="en-US" sz="2200" b="0" i="0" dirty="0">
                <a:effectLst/>
                <a:latin typeface="+mn-lt"/>
                <a:ea typeface="+mn-ea"/>
                <a:cs typeface="+mn-cs"/>
                <a:sym typeface="Helvetica Neue"/>
              </a:rPr>
              <a:t>Our primary goal in improving postsecondary access and success is to get more students – especially low-income, first generation, and underrepresented students – into two- and four-year colleges and universities and increase the number who graduate and find jobs.</a:t>
            </a:r>
          </a:p>
          <a:p>
            <a:r>
              <a:rPr lang="en-US" sz="2200" b="0" i="0" dirty="0">
                <a:effectLst/>
                <a:latin typeface="+mn-lt"/>
                <a:ea typeface="+mn-ea"/>
                <a:cs typeface="+mn-cs"/>
                <a:sym typeface="Helvetica Neue"/>
              </a:rPr>
              <a:t>We fund both on-campus innovations and off-campus determinants of student success. We look for opportunities that help low-income students better navigate the college-entry process and overcome barriers, so that they are able to stay in school and earn their desired degree or credential.</a:t>
            </a:r>
          </a:p>
          <a:p>
            <a:pPr lvl="0">
              <a:lnSpc>
                <a:spcPct val="100000"/>
              </a:lnSpc>
              <a:defRPr sz="1800"/>
            </a:pPr>
            <a:endParaRPr lang="en-US" sz="2200" dirty="0">
              <a:effectLst/>
              <a:latin typeface="+mn-lt"/>
              <a:ea typeface="+mn-ea"/>
              <a:cs typeface="+mn-cs"/>
              <a:sym typeface="Helvetica Neue"/>
            </a:endParaRPr>
          </a:p>
          <a:p>
            <a:r>
              <a:rPr lang="en-US" sz="2200" b="1" i="0" dirty="0">
                <a:effectLst/>
                <a:latin typeface="+mn-lt"/>
                <a:ea typeface="+mn-ea"/>
                <a:cs typeface="+mn-cs"/>
                <a:sym typeface="Helvetica Neue"/>
              </a:rPr>
              <a:t>We invite projects that represent one or more of the following:</a:t>
            </a:r>
          </a:p>
          <a:p>
            <a:r>
              <a:rPr lang="en-US" sz="2200" b="0" i="0" dirty="0">
                <a:effectLst/>
                <a:latin typeface="+mn-lt"/>
                <a:ea typeface="+mn-ea"/>
                <a:cs typeface="+mn-cs"/>
                <a:sym typeface="Helvetica Neue"/>
              </a:rPr>
              <a:t>Partnerships or networks of institutions (not individual institutions).</a:t>
            </a:r>
          </a:p>
          <a:p>
            <a:r>
              <a:rPr lang="en-US" sz="2200" b="0" i="0" dirty="0">
                <a:effectLst/>
                <a:latin typeface="+mn-lt"/>
                <a:ea typeface="+mn-ea"/>
                <a:cs typeface="+mn-cs"/>
                <a:sym typeface="Helvetica Neue"/>
              </a:rPr>
              <a:t>Have potential for long-term sustainability.</a:t>
            </a:r>
          </a:p>
          <a:p>
            <a:r>
              <a:rPr lang="en-US" sz="2200" b="0" i="0" dirty="0">
                <a:effectLst/>
                <a:latin typeface="+mn-lt"/>
                <a:ea typeface="+mn-ea"/>
                <a:cs typeface="+mn-cs"/>
                <a:sym typeface="Helvetica Neue"/>
              </a:rPr>
              <a:t>Have potential for broad scalability or replicability.</a:t>
            </a:r>
          </a:p>
          <a:p>
            <a:r>
              <a:rPr lang="en-US" sz="2200" b="0" i="0" dirty="0">
                <a:effectLst/>
                <a:latin typeface="+mn-lt"/>
                <a:ea typeface="+mn-ea"/>
                <a:cs typeface="+mn-cs"/>
                <a:sym typeface="Helvetica Neue"/>
              </a:rPr>
              <a:t>Offer opportunities to reinforce change within our geographic focus states (Arkansas, California, Florida, Michigan, and Texas) or in cities with emerging coalitions to promote student success.</a:t>
            </a:r>
          </a:p>
          <a:p>
            <a:r>
              <a:rPr lang="en-US" sz="2200" b="0" i="0" dirty="0">
                <a:effectLst/>
                <a:latin typeface="+mn-lt"/>
                <a:ea typeface="+mn-ea"/>
                <a:cs typeface="+mn-cs"/>
                <a:sym typeface="Helvetica Neue"/>
              </a:rPr>
              <a:t>Technological or practice enhancements that decrease costs for and improve effectiveness of institutions seeking to improve student success.</a:t>
            </a:r>
          </a:p>
          <a:p>
            <a:r>
              <a:rPr lang="en-US" sz="2200" b="0" i="0" dirty="0">
                <a:effectLst/>
                <a:latin typeface="+mn-lt"/>
                <a:ea typeface="+mn-ea"/>
                <a:cs typeface="+mn-cs"/>
                <a:sym typeface="Helvetica Neue"/>
              </a:rPr>
              <a:t>Work that has the potential to lead to systemic changes.</a:t>
            </a:r>
          </a:p>
          <a:p>
            <a:pPr lvl="0">
              <a:lnSpc>
                <a:spcPct val="100000"/>
              </a:lnSpc>
              <a:defRPr sz="1800"/>
            </a:pPr>
            <a:endParaRPr lang="en-US" sz="2200" dirty="0">
              <a:effectLst/>
              <a:latin typeface="+mn-lt"/>
              <a:ea typeface="+mn-ea"/>
              <a:cs typeface="+mn-cs"/>
              <a:sym typeface="Helvetica Neue"/>
            </a:endParaRPr>
          </a:p>
          <a:p>
            <a:pPr lvl="0">
              <a:lnSpc>
                <a:spcPct val="100000"/>
              </a:lnSpc>
              <a:defRPr sz="1800"/>
            </a:pPr>
            <a:endParaRPr lang="en-US" sz="2200" b="1" dirty="0">
              <a:effectLst/>
              <a:latin typeface="+mn-lt"/>
              <a:ea typeface="+mn-ea"/>
              <a:cs typeface="+mn-cs"/>
              <a:sym typeface="Helvetica Neue"/>
            </a:endParaRPr>
          </a:p>
        </p:txBody>
      </p:sp>
    </p:spTree>
    <p:extLst>
      <p:ext uri="{BB962C8B-B14F-4D97-AF65-F5344CB8AC3E}">
        <p14:creationId xmlns:p14="http://schemas.microsoft.com/office/powerpoint/2010/main" xmlns="" val="295715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 name="Shape 10"/>
          <p:cNvSpPr>
            <a:spLocks noGrp="1"/>
          </p:cNvSpPr>
          <p:nvPr>
            <p:ph type="title"/>
          </p:nvPr>
        </p:nvSpPr>
        <p:spPr>
          <a:xfrm>
            <a:off x="457200" y="3566926"/>
            <a:ext cx="8229600" cy="1828500"/>
          </a:xfrm>
          <a:prstGeom prst="rect">
            <a:avLst/>
          </a:prstGeom>
        </p:spPr>
        <p:txBody>
          <a:bodyPr anchor="t"/>
          <a:lstStyle>
            <a:lvl1pPr algn="r">
              <a:defRPr sz="4000">
                <a:solidFill>
                  <a:srgbClr val="656364"/>
                </a:solidFill>
              </a:defRPr>
            </a:lvl1pPr>
          </a:lstStyle>
          <a:p>
            <a:pPr lvl="0">
              <a:defRPr sz="1800">
                <a:solidFill>
                  <a:srgbClr val="000000"/>
                </a:solidFill>
              </a:defRPr>
            </a:pPr>
            <a:r>
              <a:rPr sz="4000">
                <a:solidFill>
                  <a:srgbClr val="656364"/>
                </a:solidFill>
              </a:rPr>
              <a:t>Title Text</a:t>
            </a:r>
          </a:p>
        </p:txBody>
      </p:sp>
      <p:sp>
        <p:nvSpPr>
          <p:cNvPr id="11" name="Shape 11"/>
          <p:cNvSpPr>
            <a:spLocks noGrp="1"/>
          </p:cNvSpPr>
          <p:nvPr>
            <p:ph type="body" idx="1"/>
          </p:nvPr>
        </p:nvSpPr>
        <p:spPr>
          <a:xfrm>
            <a:off x="457200" y="5395424"/>
            <a:ext cx="8229600" cy="1462578"/>
          </a:xfrm>
          <a:prstGeom prst="rect">
            <a:avLst/>
          </a:prstGeom>
        </p:spPr>
        <p:txBody>
          <a:bodyPr/>
          <a:lstStyle>
            <a:lvl1pPr marL="0" indent="0" algn="r">
              <a:spcBef>
                <a:spcPts val="400"/>
              </a:spcBef>
              <a:buSzTx/>
              <a:buFontTx/>
              <a:buNone/>
              <a:defRPr sz="1800"/>
            </a:lvl1pPr>
            <a:lvl2pPr marL="0" indent="0" algn="r">
              <a:spcBef>
                <a:spcPts val="400"/>
              </a:spcBef>
              <a:buSzTx/>
              <a:buFontTx/>
              <a:buNone/>
              <a:defRPr sz="1800"/>
            </a:lvl2pPr>
            <a:lvl3pPr marL="0" indent="0" algn="r">
              <a:spcBef>
                <a:spcPts val="400"/>
              </a:spcBef>
              <a:buSzTx/>
              <a:buFontTx/>
              <a:buNone/>
              <a:defRPr sz="1800"/>
            </a:lvl3pPr>
            <a:lvl4pPr marL="0" indent="0" algn="r">
              <a:spcBef>
                <a:spcPts val="400"/>
              </a:spcBef>
              <a:buSzTx/>
              <a:buFontTx/>
              <a:buNone/>
              <a:defRPr sz="1800"/>
            </a:lvl4pPr>
            <a:lvl5pPr marL="0" indent="0" algn="r">
              <a:spcBef>
                <a:spcPts val="400"/>
              </a:spcBef>
              <a:buSzTx/>
              <a:buFontTx/>
              <a:buNone/>
              <a:defRPr sz="1800"/>
            </a:lvl5pPr>
          </a:lstStyle>
          <a:p>
            <a:pPr lvl="0">
              <a:defRPr>
                <a:solidFill>
                  <a:srgbClr val="000000"/>
                </a:solidFill>
              </a:defRPr>
            </a:pPr>
            <a:r>
              <a:rPr>
                <a:solidFill>
                  <a:srgbClr val="656364"/>
                </a:solidFill>
              </a:rPr>
              <a:t>Body Level One</a:t>
            </a:r>
          </a:p>
          <a:p>
            <a:pPr lvl="1">
              <a:defRPr>
                <a:solidFill>
                  <a:srgbClr val="000000"/>
                </a:solidFill>
              </a:defRPr>
            </a:pPr>
            <a:r>
              <a:rPr>
                <a:solidFill>
                  <a:srgbClr val="656364"/>
                </a:solidFill>
              </a:rPr>
              <a:t>Body Level Two</a:t>
            </a:r>
          </a:p>
          <a:p>
            <a:pPr lvl="2">
              <a:defRPr>
                <a:solidFill>
                  <a:srgbClr val="000000"/>
                </a:solidFill>
              </a:defRPr>
            </a:pPr>
            <a:r>
              <a:rPr>
                <a:solidFill>
                  <a:srgbClr val="656364"/>
                </a:solidFill>
              </a:rPr>
              <a:t>Body Level Three</a:t>
            </a:r>
          </a:p>
          <a:p>
            <a:pPr lvl="3">
              <a:defRPr>
                <a:solidFill>
                  <a:srgbClr val="000000"/>
                </a:solidFill>
              </a:defRPr>
            </a:pPr>
            <a:r>
              <a:rPr>
                <a:solidFill>
                  <a:srgbClr val="656364"/>
                </a:solidFill>
              </a:rPr>
              <a:t>Body Level Four</a:t>
            </a:r>
          </a:p>
          <a:p>
            <a:pPr lvl="4">
              <a:defRPr>
                <a:solidFill>
                  <a:srgbClr val="000000"/>
                </a:solidFill>
              </a:defRPr>
            </a:pPr>
            <a:r>
              <a:rPr>
                <a:solidFill>
                  <a:srgbClr val="65636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pic>
        <p:nvPicPr>
          <p:cNvPr id="46" name="image5.jpeg"/>
          <p:cNvPicPr/>
          <p:nvPr/>
        </p:nvPicPr>
        <p:blipFill>
          <a:blip r:embed="rId2" cstate="print">
            <a:extLst/>
          </a:blip>
          <a:stretch>
            <a:fillRect/>
          </a:stretch>
        </p:blipFill>
        <p:spPr>
          <a:xfrm>
            <a:off x="536030" y="3223886"/>
            <a:ext cx="3503274" cy="2663868"/>
          </a:xfrm>
          <a:prstGeom prst="rect">
            <a:avLst/>
          </a:prstGeom>
          <a:ln w="12700">
            <a:miter lim="400000"/>
          </a:ln>
        </p:spPr>
      </p:pic>
      <p:sp>
        <p:nvSpPr>
          <p:cNvPr id="47" name="Shape 4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48" name="Shape 48"/>
          <p:cNvSpPr/>
          <p:nvPr/>
        </p:nvSpPr>
        <p:spPr>
          <a:xfrm>
            <a:off x="457200" y="1600598"/>
            <a:ext cx="8229600" cy="160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Environment</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Helping communities build environmental, economic and social resilience in the face of climate change.</a:t>
            </a:r>
            <a:endParaRPr>
              <a:latin typeface="Calibri"/>
              <a:ea typeface="Calibri"/>
              <a:cs typeface="Calibri"/>
              <a:sym typeface="Calibri"/>
            </a:endParaRPr>
          </a:p>
        </p:txBody>
      </p:sp>
      <p:sp>
        <p:nvSpPr>
          <p:cNvPr id="49" name="Shape 49"/>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52" name="Shape 52"/>
          <p:cNvSpPr/>
          <p:nvPr/>
        </p:nvSpPr>
        <p:spPr>
          <a:xfrm>
            <a:off x="457200" y="593954"/>
            <a:ext cx="822960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sz="2400">
                <a:solidFill>
                  <a:srgbClr val="FFFFFF"/>
                </a:solidFill>
                <a:latin typeface="Arial"/>
                <a:ea typeface="Arial"/>
                <a:cs typeface="Arial"/>
                <a:sym typeface="Arial"/>
              </a:defRPr>
            </a:lvl1pPr>
          </a:lstStyle>
          <a:p>
            <a:pPr lvl="0">
              <a:defRPr sz="1800">
                <a:solidFill>
                  <a:srgbClr val="000000"/>
                </a:solidFill>
              </a:defRPr>
            </a:pPr>
            <a:r>
              <a:rPr sz="2400">
                <a:solidFill>
                  <a:srgbClr val="FFFFFF"/>
                </a:solidFill>
              </a:rPr>
              <a:t>Our Programs</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pic>
        <p:nvPicPr>
          <p:cNvPr id="54" name="image6.jpeg"/>
          <p:cNvPicPr/>
          <p:nvPr/>
        </p:nvPicPr>
        <p:blipFill>
          <a:blip r:embed="rId2" cstate="print">
            <a:extLst/>
          </a:blip>
          <a:stretch>
            <a:fillRect/>
          </a:stretch>
        </p:blipFill>
        <p:spPr>
          <a:xfrm>
            <a:off x="536030" y="3223886"/>
            <a:ext cx="3503274" cy="2663868"/>
          </a:xfrm>
          <a:prstGeom prst="rect">
            <a:avLst/>
          </a:prstGeom>
          <a:ln w="12700">
            <a:miter lim="400000"/>
          </a:ln>
        </p:spPr>
      </p:pic>
      <p:sp>
        <p:nvSpPr>
          <p:cNvPr id="55" name="Shape 5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56" name="Shape 56"/>
          <p:cNvSpPr/>
          <p:nvPr/>
        </p:nvSpPr>
        <p:spPr>
          <a:xfrm>
            <a:off x="457200" y="1600598"/>
            <a:ext cx="8229600" cy="1958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Human Services</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Seeks to improve the quality of life and economic security of vulnerable people by strengthening human services organizations.</a:t>
            </a:r>
            <a:endParaRPr>
              <a:latin typeface="Calibri"/>
              <a:ea typeface="Calibri"/>
              <a:cs typeface="Calibri"/>
              <a:sym typeface="Calibri"/>
            </a:endParaRPr>
          </a:p>
        </p:txBody>
      </p:sp>
      <p:sp>
        <p:nvSpPr>
          <p:cNvPr id="57" name="Shape 57"/>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pic>
        <p:nvPicPr>
          <p:cNvPr id="59" name="image7.jpeg"/>
          <p:cNvPicPr/>
          <p:nvPr/>
        </p:nvPicPr>
        <p:blipFill>
          <a:blip r:embed="rId2" cstate="print">
            <a:extLst/>
          </a:blip>
          <a:stretch>
            <a:fillRect/>
          </a:stretch>
        </p:blipFill>
        <p:spPr>
          <a:xfrm>
            <a:off x="536030" y="3223886"/>
            <a:ext cx="3503274" cy="2662558"/>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61" name="Shape 61"/>
          <p:cNvSpPr/>
          <p:nvPr/>
        </p:nvSpPr>
        <p:spPr>
          <a:xfrm>
            <a:off x="457200" y="1600598"/>
            <a:ext cx="8229600" cy="160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Social Investment</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Uses loans, loan guarantees and deposits in support of program goals.</a:t>
            </a:r>
            <a:endParaRPr>
              <a:latin typeface="Calibri"/>
              <a:ea typeface="Calibri"/>
              <a:cs typeface="Calibri"/>
              <a:sym typeface="Calibri"/>
            </a:endParaRPr>
          </a:p>
        </p:txBody>
      </p:sp>
      <p:sp>
        <p:nvSpPr>
          <p:cNvPr id="62" name="Shape 62"/>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64" name="Shape 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65" name="Shape 65"/>
          <p:cNvSpPr/>
          <p:nvPr/>
        </p:nvSpPr>
        <p:spPr>
          <a:xfrm>
            <a:off x="2955557" y="1599349"/>
            <a:ext cx="5731243" cy="38177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a:solidFill>
                  <a:srgbClr val="656364"/>
                </a:solidFill>
                <a:latin typeface="Arial"/>
                <a:ea typeface="Arial"/>
                <a:cs typeface="Arial"/>
                <a:sym typeface="Arial"/>
              </a:rPr>
              <a:t>In 1924, with an initial gift of $1.6 million, Sebastian Spering Kresge established The Kresge Foundation in Detroit. Twelve years earlier, he and his partner opened the first five and dime store – a revolutionary merchandising idea at the time – and parlayed the concept and operations into a chain of stores that were incorporated as the S.S. Kresge Company. Many years later, the enterprise became known as Kmart.</a:t>
            </a:r>
            <a:br>
              <a:rPr>
                <a:solidFill>
                  <a:srgbClr val="656364"/>
                </a:solidFill>
                <a:latin typeface="Arial"/>
                <a:ea typeface="Arial"/>
                <a:cs typeface="Arial"/>
                <a:sym typeface="Arial"/>
              </a:rPr>
            </a:br>
            <a:r>
              <a:rPr>
                <a:solidFill>
                  <a:srgbClr val="656364"/>
                </a:solidFill>
                <a:latin typeface="Arial"/>
                <a:ea typeface="Arial"/>
                <a:cs typeface="Arial"/>
                <a:sym typeface="Arial"/>
              </a:rPr>
              <a:t/>
            </a:r>
            <a:br>
              <a:rPr>
                <a:solidFill>
                  <a:srgbClr val="656364"/>
                </a:solidFill>
                <a:latin typeface="Arial"/>
                <a:ea typeface="Arial"/>
                <a:cs typeface="Arial"/>
                <a:sym typeface="Arial"/>
              </a:rPr>
            </a:br>
            <a:r>
              <a:rPr>
                <a:solidFill>
                  <a:srgbClr val="656364"/>
                </a:solidFill>
                <a:latin typeface="Arial"/>
                <a:ea typeface="Arial"/>
                <a:cs typeface="Arial"/>
                <a:sym typeface="Arial"/>
              </a:rPr>
              <a:t>Mr. Kresge chaired the first foundation board meeting and served as treasurer until his death in 1966, at age 99. By then, he had contributed $60.5 million to the foundation. All along, he maintained a steadfast commitment to charitable giving.</a:t>
            </a:r>
          </a:p>
        </p:txBody>
      </p:sp>
      <p:pic>
        <p:nvPicPr>
          <p:cNvPr id="66" name="image8.jpeg" descr="Sebastian Spering Kresge_S Drewes.tif"/>
          <p:cNvPicPr/>
          <p:nvPr/>
        </p:nvPicPr>
        <p:blipFill>
          <a:blip r:embed="rId2" cstate="print">
            <a:extLst/>
          </a:blip>
          <a:stretch>
            <a:fillRect/>
          </a:stretch>
        </p:blipFill>
        <p:spPr>
          <a:xfrm>
            <a:off x="457200" y="1714986"/>
            <a:ext cx="2133600" cy="3052691"/>
          </a:xfrm>
          <a:prstGeom prst="rect">
            <a:avLst/>
          </a:prstGeom>
          <a:ln w="12700">
            <a:miter lim="400000"/>
          </a:ln>
        </p:spPr>
      </p:pic>
      <p:sp>
        <p:nvSpPr>
          <p:cNvPr id="67" name="Shape 67"/>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How it all began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a:solidFill>
                  <a:srgbClr val="000000"/>
                </a:solidFill>
              </a:defRPr>
            </a:pPr>
            <a:r>
              <a:rPr>
                <a:solidFill>
                  <a:srgbClr val="FFFFFF"/>
                </a:solidFill>
              </a:rPr>
              <a:t>Title Text</a:t>
            </a:r>
          </a:p>
        </p:txBody>
      </p:sp>
      <p:sp>
        <p:nvSpPr>
          <p:cNvPr id="14" name="Shape 14"/>
          <p:cNvSpPr>
            <a:spLocks noGrp="1"/>
          </p:cNvSpPr>
          <p:nvPr>
            <p:ph type="body" idx="1"/>
          </p:nvPr>
        </p:nvSpPr>
        <p:spPr>
          <a:prstGeom prst="rect">
            <a:avLst/>
          </a:prstGeom>
        </p:spPr>
        <p:txBody>
          <a:bodyPr/>
          <a:lstStyle/>
          <a:p>
            <a:pPr lvl="0">
              <a:defRPr sz="1800">
                <a:solidFill>
                  <a:srgbClr val="000000"/>
                </a:solidFill>
              </a:defRPr>
            </a:pPr>
            <a:r>
              <a:rPr sz="2400">
                <a:solidFill>
                  <a:srgbClr val="656364"/>
                </a:solidFill>
              </a:rPr>
              <a:t>Body Level One</a:t>
            </a:r>
          </a:p>
          <a:p>
            <a:pPr lvl="1">
              <a:defRPr sz="1800">
                <a:solidFill>
                  <a:srgbClr val="000000"/>
                </a:solidFill>
              </a:defRPr>
            </a:pPr>
            <a:r>
              <a:rPr sz="2400">
                <a:solidFill>
                  <a:srgbClr val="656364"/>
                </a:solidFill>
              </a:rPr>
              <a:t>Body Level Two</a:t>
            </a:r>
          </a:p>
          <a:p>
            <a:pPr lvl="2">
              <a:defRPr sz="1800">
                <a:solidFill>
                  <a:srgbClr val="000000"/>
                </a:solidFill>
              </a:defRPr>
            </a:pPr>
            <a:r>
              <a:rPr sz="2400">
                <a:solidFill>
                  <a:srgbClr val="656364"/>
                </a:solidFill>
              </a:rPr>
              <a:t>Body Level Three</a:t>
            </a:r>
          </a:p>
          <a:p>
            <a:pPr lvl="3">
              <a:defRPr sz="1800">
                <a:solidFill>
                  <a:srgbClr val="000000"/>
                </a:solidFill>
              </a:defRPr>
            </a:pPr>
            <a:r>
              <a:rPr sz="2400">
                <a:solidFill>
                  <a:srgbClr val="656364"/>
                </a:solidFill>
              </a:rPr>
              <a:t>Body Level Four</a:t>
            </a:r>
          </a:p>
          <a:p>
            <a:pPr lvl="4">
              <a:defRPr sz="1800">
                <a:solidFill>
                  <a:srgbClr val="000000"/>
                </a:solidFill>
              </a:defRPr>
            </a:pPr>
            <a:r>
              <a:rPr sz="2400">
                <a:solidFill>
                  <a:srgbClr val="656364"/>
                </a:solidFill>
              </a:rPr>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2_Title and Content">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a:solidFill>
                  <a:srgbClr val="000000"/>
                </a:solidFill>
              </a:defRPr>
            </a:pPr>
            <a:r>
              <a:rPr>
                <a:solidFill>
                  <a:srgbClr val="FFFFFF"/>
                </a:solidFill>
              </a:rPr>
              <a:t>Title Text</a:t>
            </a:r>
          </a:p>
        </p:txBody>
      </p:sp>
      <p:sp>
        <p:nvSpPr>
          <p:cNvPr id="18" name="Shape 18"/>
          <p:cNvSpPr>
            <a:spLocks noGrp="1"/>
          </p:cNvSpPr>
          <p:nvPr>
            <p:ph type="body" idx="1"/>
          </p:nvPr>
        </p:nvSpPr>
        <p:spPr>
          <a:prstGeom prst="rect">
            <a:avLst/>
          </a:prstGeom>
        </p:spPr>
        <p:txBody>
          <a:bodyPr/>
          <a:lstStyle>
            <a:lvl1pPr marL="0" indent="0">
              <a:buSzTx/>
              <a:buFontTx/>
              <a:buNone/>
            </a:lvl1pPr>
            <a:lvl2pPr>
              <a:buFontTx/>
            </a:lvl2pPr>
            <a:lvl3pPr>
              <a:buFontTx/>
            </a:lvl3pPr>
            <a:lvl4pPr>
              <a:buFontTx/>
            </a:lvl4pPr>
            <a:lvl5pPr>
              <a:buFontTx/>
            </a:lvl5pPr>
          </a:lstStyle>
          <a:p>
            <a:pPr lvl="0">
              <a:defRPr sz="1800">
                <a:solidFill>
                  <a:srgbClr val="000000"/>
                </a:solidFill>
              </a:defRPr>
            </a:pPr>
            <a:r>
              <a:rPr sz="2400">
                <a:solidFill>
                  <a:srgbClr val="656364"/>
                </a:solidFill>
              </a:rPr>
              <a:t>Body Level One</a:t>
            </a:r>
          </a:p>
          <a:p>
            <a:pPr lvl="1">
              <a:defRPr sz="1800">
                <a:solidFill>
                  <a:srgbClr val="000000"/>
                </a:solidFill>
              </a:defRPr>
            </a:pPr>
            <a:r>
              <a:rPr sz="2400">
                <a:solidFill>
                  <a:srgbClr val="656364"/>
                </a:solidFill>
              </a:rPr>
              <a:t>Body Level Two</a:t>
            </a:r>
          </a:p>
          <a:p>
            <a:pPr lvl="2">
              <a:defRPr sz="1800">
                <a:solidFill>
                  <a:srgbClr val="000000"/>
                </a:solidFill>
              </a:defRPr>
            </a:pPr>
            <a:r>
              <a:rPr sz="2400">
                <a:solidFill>
                  <a:srgbClr val="656364"/>
                </a:solidFill>
              </a:rPr>
              <a:t>Body Level Three</a:t>
            </a:r>
          </a:p>
          <a:p>
            <a:pPr lvl="3">
              <a:defRPr sz="1800">
                <a:solidFill>
                  <a:srgbClr val="000000"/>
                </a:solidFill>
              </a:defRPr>
            </a:pPr>
            <a:r>
              <a:rPr sz="2400">
                <a:solidFill>
                  <a:srgbClr val="656364"/>
                </a:solidFill>
              </a:rPr>
              <a:t>Body Level Four</a:t>
            </a:r>
          </a:p>
          <a:p>
            <a:pPr lvl="4">
              <a:defRPr sz="1800">
                <a:solidFill>
                  <a:srgbClr val="000000"/>
                </a:solidFill>
              </a:defRPr>
            </a:pPr>
            <a:r>
              <a:rPr sz="2400">
                <a:solidFill>
                  <a:srgbClr val="656364"/>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2" name="Shape 22"/>
          <p:cNvSpPr/>
          <p:nvPr/>
        </p:nvSpPr>
        <p:spPr>
          <a:xfrm>
            <a:off x="457200" y="581254"/>
            <a:ext cx="822960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sz="2400">
                <a:solidFill>
                  <a:srgbClr val="FFFFFF"/>
                </a:solidFill>
                <a:latin typeface="Arial"/>
                <a:ea typeface="Arial"/>
                <a:cs typeface="Arial"/>
                <a:sym typeface="Arial"/>
              </a:defRPr>
            </a:lvl1pPr>
          </a:lstStyle>
          <a:p>
            <a:pPr lvl="0">
              <a:defRPr sz="1800">
                <a:solidFill>
                  <a:srgbClr val="000000"/>
                </a:solidFill>
              </a:defRPr>
            </a:pPr>
            <a:r>
              <a:rPr sz="2400">
                <a:solidFill>
                  <a:srgbClr val="FFFFFF"/>
                </a:solidFill>
              </a:rPr>
              <a:t>Overview</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5" name="Shape 25"/>
          <p:cNvSpPr/>
          <p:nvPr/>
        </p:nvSpPr>
        <p:spPr>
          <a:xfrm>
            <a:off x="457200" y="1600598"/>
            <a:ext cx="8229600" cy="4218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800" b="1" u="sng">
                <a:solidFill>
                  <a:srgbClr val="656364"/>
                </a:solidFill>
                <a:latin typeface="Arial"/>
                <a:ea typeface="Arial"/>
                <a:cs typeface="Arial"/>
                <a:sym typeface="Arial"/>
              </a:rPr>
              <a:t>We work in these areas:</a:t>
            </a:r>
            <a:endParaRPr>
              <a:latin typeface="Calibri"/>
              <a:ea typeface="Calibri"/>
              <a:cs typeface="Calibri"/>
              <a:sym typeface="Calibri"/>
            </a:endParaRPr>
          </a:p>
          <a:p>
            <a:pPr lvl="0">
              <a:spcBef>
                <a:spcPts val="600"/>
              </a:spcBef>
              <a:defRPr>
                <a:solidFill>
                  <a:srgbClr val="000000"/>
                </a:solidFill>
              </a:defRPr>
            </a:pPr>
            <a:endParaRPr sz="1200">
              <a:solidFill>
                <a:srgbClr val="656364"/>
              </a:solidFill>
              <a:latin typeface="Arial"/>
              <a:ea typeface="Arial"/>
              <a:cs typeface="Arial"/>
              <a:sym typeface="Arial"/>
            </a:endParaRPr>
          </a:p>
          <a:p>
            <a:pPr lvl="0">
              <a:spcBef>
                <a:spcPts val="600"/>
              </a:spcBef>
              <a:defRPr>
                <a:solidFill>
                  <a:srgbClr val="000000"/>
                </a:solidFill>
              </a:defRPr>
            </a:pPr>
            <a:r>
              <a:rPr sz="2400" b="1">
                <a:solidFill>
                  <a:srgbClr val="656364"/>
                </a:solidFill>
                <a:latin typeface="Arial"/>
                <a:ea typeface="Arial"/>
                <a:cs typeface="Arial"/>
                <a:sym typeface="Arial"/>
              </a:rPr>
              <a:t>Arts &amp; Culture</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Community Development</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Detroit</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Education</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Environment</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Health</a:t>
            </a:r>
            <a:endParaRPr>
              <a:latin typeface="Calibri"/>
              <a:ea typeface="Calibri"/>
              <a:cs typeface="Calibri"/>
              <a:sym typeface="Calibri"/>
            </a:endParaRPr>
          </a:p>
          <a:p>
            <a:pPr lvl="0">
              <a:spcBef>
                <a:spcPts val="600"/>
              </a:spcBef>
              <a:defRPr>
                <a:solidFill>
                  <a:srgbClr val="000000"/>
                </a:solidFill>
              </a:defRPr>
            </a:pPr>
            <a:r>
              <a:rPr sz="2400" b="1">
                <a:solidFill>
                  <a:srgbClr val="656364"/>
                </a:solidFill>
                <a:latin typeface="Arial"/>
                <a:ea typeface="Arial"/>
                <a:cs typeface="Arial"/>
                <a:sym typeface="Arial"/>
              </a:rPr>
              <a:t>Human Services</a:t>
            </a:r>
            <a:endParaRPr>
              <a:latin typeface="Calibri"/>
              <a:ea typeface="Calibri"/>
              <a:cs typeface="Calibri"/>
              <a:sym typeface="Calibri"/>
            </a:endParaRPr>
          </a:p>
        </p:txBody>
      </p:sp>
      <p:sp>
        <p:nvSpPr>
          <p:cNvPr id="26" name="Shape 26"/>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9" name="Shape 29"/>
          <p:cNvSpPr/>
          <p:nvPr/>
        </p:nvSpPr>
        <p:spPr>
          <a:xfrm>
            <a:off x="457200" y="581254"/>
            <a:ext cx="822960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sz="2400">
                <a:solidFill>
                  <a:srgbClr val="FFFFFF"/>
                </a:solidFill>
                <a:latin typeface="Arial"/>
                <a:ea typeface="Arial"/>
                <a:cs typeface="Arial"/>
                <a:sym typeface="Arial"/>
              </a:defRPr>
            </a:lvl1pPr>
          </a:lstStyle>
          <a:p>
            <a:pPr lvl="0">
              <a:defRPr sz="1800">
                <a:solidFill>
                  <a:srgbClr val="000000"/>
                </a:solidFill>
              </a:defRPr>
            </a:pPr>
            <a:r>
              <a:rPr sz="2400">
                <a:solidFill>
                  <a:srgbClr val="FFFFFF"/>
                </a:solidFill>
              </a:rPr>
              <a:t>Our Programs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1_Title and Content">
    <p:spTree>
      <p:nvGrpSpPr>
        <p:cNvPr id="1" name=""/>
        <p:cNvGrpSpPr/>
        <p:nvPr/>
      </p:nvGrpSpPr>
      <p:grpSpPr>
        <a:xfrm>
          <a:off x="0" y="0"/>
          <a:ext cx="0" cy="0"/>
          <a:chOff x="0" y="0"/>
          <a:chExt cx="0" cy="0"/>
        </a:xfrm>
      </p:grpSpPr>
      <p:pic>
        <p:nvPicPr>
          <p:cNvPr id="31" name="image2.jpeg" descr="greystone_lg.jpg"/>
          <p:cNvPicPr/>
          <p:nvPr/>
        </p:nvPicPr>
        <p:blipFill>
          <a:blip r:embed="rId2" cstate="print">
            <a:extLst/>
          </a:blip>
          <a:stretch>
            <a:fillRect/>
          </a:stretch>
        </p:blipFill>
        <p:spPr>
          <a:xfrm>
            <a:off x="536032" y="3223886"/>
            <a:ext cx="3503272" cy="2663868"/>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3" name="Shape 33"/>
          <p:cNvSpPr/>
          <p:nvPr/>
        </p:nvSpPr>
        <p:spPr>
          <a:xfrm>
            <a:off x="457200" y="1600598"/>
            <a:ext cx="8229600" cy="160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Community Development</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We work with national partners to strengthen the economic and social fabric of America’s cities.</a:t>
            </a:r>
            <a:endParaRPr>
              <a:latin typeface="Calibri"/>
              <a:ea typeface="Calibri"/>
              <a:cs typeface="Calibri"/>
              <a:sym typeface="Calibri"/>
            </a:endParaRPr>
          </a:p>
        </p:txBody>
      </p:sp>
      <p:sp>
        <p:nvSpPr>
          <p:cNvPr id="34" name="Shape 34"/>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7" name="Shape 37"/>
          <p:cNvSpPr/>
          <p:nvPr/>
        </p:nvSpPr>
        <p:spPr>
          <a:xfrm>
            <a:off x="457200" y="1600598"/>
            <a:ext cx="8229600" cy="160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Detroit</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Uses a comprehensive framework to promote long-term economic opportunity in Kresge’s hometown.</a:t>
            </a:r>
            <a:endParaRPr>
              <a:latin typeface="Calibri"/>
              <a:ea typeface="Calibri"/>
              <a:cs typeface="Calibri"/>
              <a:sym typeface="Calibri"/>
            </a:endParaRPr>
          </a:p>
        </p:txBody>
      </p:sp>
      <p:pic>
        <p:nvPicPr>
          <p:cNvPr id="38" name="image3.jpeg"/>
          <p:cNvPicPr/>
          <p:nvPr/>
        </p:nvPicPr>
        <p:blipFill>
          <a:blip r:embed="rId2" cstate="print">
            <a:extLst/>
          </a:blip>
          <a:stretch>
            <a:fillRect/>
          </a:stretch>
        </p:blipFill>
        <p:spPr>
          <a:xfrm>
            <a:off x="536032" y="3223886"/>
            <a:ext cx="3503272" cy="2663868"/>
          </a:xfrm>
          <a:prstGeom prst="rect">
            <a:avLst/>
          </a:prstGeom>
          <a:ln w="12700">
            <a:miter lim="400000"/>
          </a:ln>
        </p:spPr>
      </p:pic>
      <p:sp>
        <p:nvSpPr>
          <p:cNvPr id="39" name="Shape 39"/>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pic>
        <p:nvPicPr>
          <p:cNvPr id="41" name="image4.jpeg"/>
          <p:cNvPicPr/>
          <p:nvPr/>
        </p:nvPicPr>
        <p:blipFill>
          <a:blip r:embed="rId2" cstate="print">
            <a:extLst/>
          </a:blip>
          <a:stretch>
            <a:fillRect/>
          </a:stretch>
        </p:blipFill>
        <p:spPr>
          <a:xfrm>
            <a:off x="536032" y="3223886"/>
            <a:ext cx="3503272" cy="2663868"/>
          </a:xfrm>
          <a:prstGeom prst="rect">
            <a:avLst/>
          </a:prstGeom>
          <a:ln w="12700">
            <a:miter lim="400000"/>
          </a:ln>
        </p:spPr>
      </p:pic>
      <p:sp>
        <p:nvSpPr>
          <p:cNvPr id="42" name="Shape 4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43" name="Shape 43"/>
          <p:cNvSpPr/>
          <p:nvPr/>
        </p:nvSpPr>
        <p:spPr>
          <a:xfrm>
            <a:off x="457200" y="1600598"/>
            <a:ext cx="8229600" cy="160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600"/>
              </a:spcBef>
              <a:defRPr>
                <a:solidFill>
                  <a:srgbClr val="000000"/>
                </a:solidFill>
              </a:defRPr>
            </a:pPr>
            <a:r>
              <a:rPr sz="2400" b="1">
                <a:solidFill>
                  <a:srgbClr val="656364"/>
                </a:solidFill>
                <a:latin typeface="Arial"/>
                <a:ea typeface="Arial"/>
                <a:cs typeface="Arial"/>
                <a:sym typeface="Arial"/>
              </a:rPr>
              <a:t>Education</a:t>
            </a:r>
            <a:br>
              <a:rPr sz="2400" b="1">
                <a:solidFill>
                  <a:srgbClr val="656364"/>
                </a:solidFill>
                <a:latin typeface="Arial"/>
                <a:ea typeface="Arial"/>
                <a:cs typeface="Arial"/>
                <a:sym typeface="Arial"/>
              </a:rPr>
            </a:br>
            <a:r>
              <a:rPr sz="2400">
                <a:solidFill>
                  <a:srgbClr val="656364"/>
                </a:solidFill>
                <a:latin typeface="Arial"/>
                <a:ea typeface="Arial"/>
                <a:cs typeface="Arial"/>
                <a:sym typeface="Arial"/>
              </a:rPr>
              <a:t>Promotes postsecondary access and success for low-income, first-generation and underrepresented students.</a:t>
            </a:r>
            <a:endParaRPr>
              <a:latin typeface="Calibri"/>
              <a:ea typeface="Calibri"/>
              <a:cs typeface="Calibri"/>
              <a:sym typeface="Calibri"/>
            </a:endParaRPr>
          </a:p>
        </p:txBody>
      </p:sp>
      <p:sp>
        <p:nvSpPr>
          <p:cNvPr id="44" name="Shape 44"/>
          <p:cNvSpPr/>
          <p:nvPr/>
        </p:nvSpPr>
        <p:spPr>
          <a:xfrm>
            <a:off x="457200" y="619354"/>
            <a:ext cx="8229600"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600"/>
              </a:spcBef>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Our Programs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 y="0"/>
            <a:ext cx="9144003" cy="1141083"/>
          </a:xfrm>
          <a:prstGeom prst="roundRect">
            <a:avLst>
              <a:gd name="adj" fmla="val 116"/>
            </a:avLst>
          </a:prstGeom>
          <a:solidFill>
            <a:srgbClr val="3CA597"/>
          </a:solidFill>
          <a:ln w="12700">
            <a:miter lim="400000"/>
          </a:ln>
        </p:spPr>
        <p:txBody>
          <a:bodyPr lIns="0" tIns="0" rIns="0" bIns="0" anchor="ctr"/>
          <a:lstStyle/>
          <a:p>
            <a:pPr lvl="0">
              <a:defRPr>
                <a:latin typeface="Calibri"/>
                <a:ea typeface="Calibri"/>
                <a:cs typeface="Calibri"/>
                <a:sym typeface="Calibri"/>
              </a:defRPr>
            </a:pPr>
            <a:endParaRPr/>
          </a:p>
        </p:txBody>
      </p:sp>
      <p:sp>
        <p:nvSpPr>
          <p:cNvPr id="3" name="Shape 3"/>
          <p:cNvSpPr/>
          <p:nvPr/>
        </p:nvSpPr>
        <p:spPr>
          <a:xfrm>
            <a:off x="2" y="0"/>
            <a:ext cx="9144000" cy="457200"/>
          </a:xfrm>
          <a:prstGeom prst="roundRect">
            <a:avLst>
              <a:gd name="adj" fmla="val 347"/>
            </a:avLst>
          </a:prstGeom>
          <a:solidFill>
            <a:srgbClr val="525051"/>
          </a:solidFill>
          <a:ln w="12700">
            <a:miter lim="400000"/>
          </a:ln>
          <a:effectLst>
            <a:outerShdw blurRad="63500" dist="54720" dir="5400000" rotWithShape="0">
              <a:srgbClr val="000000">
                <a:alpha val="20044"/>
              </a:srgbClr>
            </a:outerShdw>
          </a:effectLst>
        </p:spPr>
        <p:txBody>
          <a:bodyPr lIns="0" tIns="0" rIns="0" bIns="0" anchor="ctr"/>
          <a:lstStyle/>
          <a:p>
            <a:pPr lvl="0">
              <a:defRPr>
                <a:latin typeface="Calibri"/>
                <a:ea typeface="Calibri"/>
                <a:cs typeface="Calibri"/>
                <a:sym typeface="Calibri"/>
              </a:defRPr>
            </a:pPr>
            <a:endParaRPr/>
          </a:p>
        </p:txBody>
      </p:sp>
      <p:pic>
        <p:nvPicPr>
          <p:cNvPr id="4" name="image1.png"/>
          <p:cNvPicPr/>
          <p:nvPr/>
        </p:nvPicPr>
        <p:blipFill>
          <a:blip r:embed="rId16" cstate="print">
            <a:extLst/>
          </a:blip>
          <a:stretch>
            <a:fillRect/>
          </a:stretch>
        </p:blipFill>
        <p:spPr>
          <a:xfrm>
            <a:off x="6400800" y="198437"/>
            <a:ext cx="2286000" cy="121092"/>
          </a:xfrm>
          <a:prstGeom prst="rect">
            <a:avLst/>
          </a:prstGeom>
          <a:ln w="12700">
            <a:miter lim="400000"/>
          </a:ln>
        </p:spPr>
      </p:pic>
      <p:sp>
        <p:nvSpPr>
          <p:cNvPr id="5" name="Shape 5"/>
          <p:cNvSpPr/>
          <p:nvPr/>
        </p:nvSpPr>
        <p:spPr>
          <a:xfrm>
            <a:off x="-1" y="6466775"/>
            <a:ext cx="9144002" cy="1589"/>
          </a:xfrm>
          <a:prstGeom prst="line">
            <a:avLst/>
          </a:prstGeom>
          <a:ln w="12700">
            <a:solidFill>
              <a:srgbClr val="525051"/>
            </a:solidFill>
            <a:round/>
          </a:ln>
        </p:spPr>
        <p:txBody>
          <a:bodyPr lIns="0" tIns="0" rIns="0" bIns="0"/>
          <a:lstStyle/>
          <a:p>
            <a:pPr lvl="0">
              <a:defRPr sz="1200">
                <a:solidFill>
                  <a:srgbClr val="000000"/>
                </a:solidFill>
              </a:defRPr>
            </a:pPr>
            <a:endParaRPr/>
          </a:p>
        </p:txBody>
      </p:sp>
      <p:sp>
        <p:nvSpPr>
          <p:cNvPr id="6" name="Shape 6"/>
          <p:cNvSpPr>
            <a:spLocks noGrp="1"/>
          </p:cNvSpPr>
          <p:nvPr>
            <p:ph type="title"/>
          </p:nvPr>
        </p:nvSpPr>
        <p:spPr>
          <a:xfrm>
            <a:off x="457200" y="0"/>
            <a:ext cx="8229600" cy="15982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a:solidFill>
                  <a:srgbClr val="000000"/>
                </a:solidFill>
              </a:defRPr>
            </a:pPr>
            <a:r>
              <a:rPr>
                <a:solidFill>
                  <a:srgbClr val="FFFFFF"/>
                </a:solidFill>
              </a:rPr>
              <a:t>Title Text</a:t>
            </a:r>
          </a:p>
        </p:txBody>
      </p:sp>
      <p:sp>
        <p:nvSpPr>
          <p:cNvPr id="7" name="Shape 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2400">
                <a:solidFill>
                  <a:srgbClr val="656364"/>
                </a:solidFill>
              </a:rPr>
              <a:t>Body Level One</a:t>
            </a:r>
          </a:p>
          <a:p>
            <a:pPr lvl="1">
              <a:defRPr sz="1800">
                <a:solidFill>
                  <a:srgbClr val="000000"/>
                </a:solidFill>
              </a:defRPr>
            </a:pPr>
            <a:r>
              <a:rPr sz="2400">
                <a:solidFill>
                  <a:srgbClr val="656364"/>
                </a:solidFill>
              </a:rPr>
              <a:t>Body Level Two</a:t>
            </a:r>
          </a:p>
          <a:p>
            <a:pPr lvl="2">
              <a:defRPr sz="1800">
                <a:solidFill>
                  <a:srgbClr val="000000"/>
                </a:solidFill>
              </a:defRPr>
            </a:pPr>
            <a:r>
              <a:rPr sz="2400">
                <a:solidFill>
                  <a:srgbClr val="656364"/>
                </a:solidFill>
              </a:rPr>
              <a:t>Body Level Three</a:t>
            </a:r>
          </a:p>
          <a:p>
            <a:pPr lvl="3">
              <a:defRPr sz="1800">
                <a:solidFill>
                  <a:srgbClr val="000000"/>
                </a:solidFill>
              </a:defRPr>
            </a:pPr>
            <a:r>
              <a:rPr sz="2400">
                <a:solidFill>
                  <a:srgbClr val="656364"/>
                </a:solidFill>
              </a:rPr>
              <a:t>Body Level Four</a:t>
            </a:r>
          </a:p>
          <a:p>
            <a:pPr lvl="4">
              <a:defRPr sz="1800">
                <a:solidFill>
                  <a:srgbClr val="000000"/>
                </a:solidFill>
              </a:defRPr>
            </a:pPr>
            <a:r>
              <a:rPr sz="2400">
                <a:solidFill>
                  <a:srgbClr val="656364"/>
                </a:solidFill>
              </a:rPr>
              <a:t>Body Level Five</a:t>
            </a:r>
          </a:p>
        </p:txBody>
      </p:sp>
      <p:sp>
        <p:nvSpPr>
          <p:cNvPr id="8" name="Shape 8"/>
          <p:cNvSpPr>
            <a:spLocks noGrp="1"/>
          </p:cNvSpPr>
          <p:nvPr>
            <p:ph type="sldNum" sz="quarter" idx="2"/>
          </p:nvPr>
        </p:nvSpPr>
        <p:spPr>
          <a:xfrm>
            <a:off x="6553200" y="6488467"/>
            <a:ext cx="2133600" cy="226985"/>
          </a:xfrm>
          <a:prstGeom prst="rect">
            <a:avLst/>
          </a:prstGeom>
          <a:ln w="12700">
            <a:miter lim="400000"/>
          </a:ln>
        </p:spPr>
        <p:txBody>
          <a:bodyPr lIns="45718" tIns="45718" rIns="45718" bIns="45718" anchor="ctr">
            <a:spAutoFit/>
          </a:bodyPr>
          <a:lstStyle>
            <a:lvl1pPr algn="r">
              <a:defRPr sz="1000">
                <a:solidFill>
                  <a:srgbClr val="939393"/>
                </a:solidFill>
                <a:latin typeface="Arial"/>
                <a:ea typeface="Arial"/>
                <a:cs typeface="Arial"/>
                <a:sym typeface="Aria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457200">
        <a:defRPr>
          <a:solidFill>
            <a:srgbClr val="FFFFFF"/>
          </a:solidFill>
          <a:latin typeface="Arial"/>
          <a:ea typeface="Arial"/>
          <a:cs typeface="Arial"/>
          <a:sym typeface="Arial"/>
        </a:defRPr>
      </a:lvl1pPr>
      <a:lvl2pPr defTabSz="457200">
        <a:defRPr>
          <a:solidFill>
            <a:srgbClr val="FFFFFF"/>
          </a:solidFill>
          <a:latin typeface="Arial"/>
          <a:ea typeface="Arial"/>
          <a:cs typeface="Arial"/>
          <a:sym typeface="Arial"/>
        </a:defRPr>
      </a:lvl2pPr>
      <a:lvl3pPr defTabSz="457200">
        <a:defRPr>
          <a:solidFill>
            <a:srgbClr val="FFFFFF"/>
          </a:solidFill>
          <a:latin typeface="Arial"/>
          <a:ea typeface="Arial"/>
          <a:cs typeface="Arial"/>
          <a:sym typeface="Arial"/>
        </a:defRPr>
      </a:lvl3pPr>
      <a:lvl4pPr defTabSz="457200">
        <a:defRPr>
          <a:solidFill>
            <a:srgbClr val="FFFFFF"/>
          </a:solidFill>
          <a:latin typeface="Arial"/>
          <a:ea typeface="Arial"/>
          <a:cs typeface="Arial"/>
          <a:sym typeface="Arial"/>
        </a:defRPr>
      </a:lvl4pPr>
      <a:lvl5pPr defTabSz="457200">
        <a:defRPr>
          <a:solidFill>
            <a:srgbClr val="FFFFFF"/>
          </a:solidFill>
          <a:latin typeface="Arial"/>
          <a:ea typeface="Arial"/>
          <a:cs typeface="Arial"/>
          <a:sym typeface="Arial"/>
        </a:defRPr>
      </a:lvl5pPr>
      <a:lvl6pPr defTabSz="457200">
        <a:defRPr>
          <a:solidFill>
            <a:srgbClr val="FFFFFF"/>
          </a:solidFill>
          <a:latin typeface="Arial"/>
          <a:ea typeface="Arial"/>
          <a:cs typeface="Arial"/>
          <a:sym typeface="Arial"/>
        </a:defRPr>
      </a:lvl6pPr>
      <a:lvl7pPr defTabSz="457200">
        <a:defRPr>
          <a:solidFill>
            <a:srgbClr val="FFFFFF"/>
          </a:solidFill>
          <a:latin typeface="Arial"/>
          <a:ea typeface="Arial"/>
          <a:cs typeface="Arial"/>
          <a:sym typeface="Arial"/>
        </a:defRPr>
      </a:lvl7pPr>
      <a:lvl8pPr defTabSz="457200">
        <a:defRPr>
          <a:solidFill>
            <a:srgbClr val="FFFFFF"/>
          </a:solidFill>
          <a:latin typeface="Arial"/>
          <a:ea typeface="Arial"/>
          <a:cs typeface="Arial"/>
          <a:sym typeface="Arial"/>
        </a:defRPr>
      </a:lvl8pPr>
      <a:lvl9pPr defTabSz="457200">
        <a:defRPr>
          <a:solidFill>
            <a:srgbClr val="FFFFFF"/>
          </a:solidFill>
          <a:latin typeface="Arial"/>
          <a:ea typeface="Arial"/>
          <a:cs typeface="Arial"/>
          <a:sym typeface="Arial"/>
        </a:defRPr>
      </a:lvl9pPr>
    </p:titleStyle>
    <p:bodyStyle>
      <a:lvl1pPr marL="342900" indent="-342900" defTabSz="457200">
        <a:spcBef>
          <a:spcPts val="500"/>
        </a:spcBef>
        <a:buSzPct val="100000"/>
        <a:buFont typeface="Arial"/>
        <a:buChar char="•"/>
        <a:defRPr sz="2400">
          <a:solidFill>
            <a:srgbClr val="656364"/>
          </a:solidFill>
          <a:latin typeface="Arial"/>
          <a:ea typeface="Arial"/>
          <a:cs typeface="Arial"/>
          <a:sym typeface="Arial"/>
        </a:defRPr>
      </a:lvl1pPr>
      <a:lvl2pPr marL="800100" indent="-342900" defTabSz="457200">
        <a:spcBef>
          <a:spcPts val="500"/>
        </a:spcBef>
        <a:buSzPct val="100000"/>
        <a:buFont typeface="Arial"/>
        <a:buChar char="–"/>
        <a:defRPr sz="2400">
          <a:solidFill>
            <a:srgbClr val="656364"/>
          </a:solidFill>
          <a:latin typeface="Arial"/>
          <a:ea typeface="Arial"/>
          <a:cs typeface="Arial"/>
          <a:sym typeface="Arial"/>
        </a:defRPr>
      </a:lvl2pPr>
      <a:lvl3pPr marL="1219200" indent="-304800" defTabSz="457200">
        <a:spcBef>
          <a:spcPts val="500"/>
        </a:spcBef>
        <a:buSzPct val="100000"/>
        <a:buFont typeface="Arial"/>
        <a:buChar char="•"/>
        <a:defRPr sz="2400">
          <a:solidFill>
            <a:srgbClr val="656364"/>
          </a:solidFill>
          <a:latin typeface="Arial"/>
          <a:ea typeface="Arial"/>
          <a:cs typeface="Arial"/>
          <a:sym typeface="Arial"/>
        </a:defRPr>
      </a:lvl3pPr>
      <a:lvl4pPr marL="1676400" indent="-304800" defTabSz="457200">
        <a:spcBef>
          <a:spcPts val="500"/>
        </a:spcBef>
        <a:buSzPct val="100000"/>
        <a:buFont typeface="Arial"/>
        <a:buChar char="–"/>
        <a:defRPr sz="2400">
          <a:solidFill>
            <a:srgbClr val="656364"/>
          </a:solidFill>
          <a:latin typeface="Arial"/>
          <a:ea typeface="Arial"/>
          <a:cs typeface="Arial"/>
          <a:sym typeface="Arial"/>
        </a:defRPr>
      </a:lvl4pPr>
      <a:lvl5pPr marL="2133600" indent="-304800" defTabSz="457200">
        <a:spcBef>
          <a:spcPts val="500"/>
        </a:spcBef>
        <a:buSzPct val="100000"/>
        <a:buFont typeface="Arial"/>
        <a:buChar char="»"/>
        <a:defRPr sz="2400">
          <a:solidFill>
            <a:srgbClr val="656364"/>
          </a:solidFill>
          <a:latin typeface="Arial"/>
          <a:ea typeface="Arial"/>
          <a:cs typeface="Arial"/>
          <a:sym typeface="Arial"/>
        </a:defRPr>
      </a:lvl5pPr>
      <a:lvl6pPr marL="2560320" indent="-274320" defTabSz="457200">
        <a:spcBef>
          <a:spcPts val="500"/>
        </a:spcBef>
        <a:buSzPct val="100000"/>
        <a:buFont typeface="Arial"/>
        <a:buChar char="•"/>
        <a:defRPr sz="2400">
          <a:solidFill>
            <a:srgbClr val="656364"/>
          </a:solidFill>
          <a:latin typeface="Arial"/>
          <a:ea typeface="Arial"/>
          <a:cs typeface="Arial"/>
          <a:sym typeface="Arial"/>
        </a:defRPr>
      </a:lvl6pPr>
      <a:lvl7pPr marL="3017520" indent="-274320" defTabSz="457200">
        <a:spcBef>
          <a:spcPts val="500"/>
        </a:spcBef>
        <a:buSzPct val="100000"/>
        <a:buFont typeface="Arial"/>
        <a:buChar char="•"/>
        <a:defRPr sz="2400">
          <a:solidFill>
            <a:srgbClr val="656364"/>
          </a:solidFill>
          <a:latin typeface="Arial"/>
          <a:ea typeface="Arial"/>
          <a:cs typeface="Arial"/>
          <a:sym typeface="Arial"/>
        </a:defRPr>
      </a:lvl7pPr>
      <a:lvl8pPr marL="3474720" indent="-274320" defTabSz="457200">
        <a:spcBef>
          <a:spcPts val="500"/>
        </a:spcBef>
        <a:buSzPct val="100000"/>
        <a:buFont typeface="Arial"/>
        <a:buChar char="•"/>
        <a:defRPr sz="2400">
          <a:solidFill>
            <a:srgbClr val="656364"/>
          </a:solidFill>
          <a:latin typeface="Arial"/>
          <a:ea typeface="Arial"/>
          <a:cs typeface="Arial"/>
          <a:sym typeface="Arial"/>
        </a:defRPr>
      </a:lvl8pPr>
      <a:lvl9pPr marL="3931920" indent="-274320" defTabSz="457200">
        <a:spcBef>
          <a:spcPts val="500"/>
        </a:spcBef>
        <a:buSzPct val="100000"/>
        <a:buFont typeface="Arial"/>
        <a:buChar char="•"/>
        <a:defRPr sz="2400">
          <a:solidFill>
            <a:srgbClr val="656364"/>
          </a:solidFill>
          <a:latin typeface="Arial"/>
          <a:ea typeface="Arial"/>
          <a:cs typeface="Arial"/>
          <a:sym typeface="Arial"/>
        </a:defRPr>
      </a:lvl9pPr>
    </p:bodyStyle>
    <p:otherStyle>
      <a:lvl1pPr algn="r" defTabSz="457200">
        <a:defRPr sz="1000">
          <a:solidFill>
            <a:schemeClr val="tx1"/>
          </a:solidFill>
          <a:latin typeface="+mn-lt"/>
          <a:ea typeface="+mn-ea"/>
          <a:cs typeface="+mn-cs"/>
          <a:sym typeface="Arial"/>
        </a:defRPr>
      </a:lvl1pPr>
      <a:lvl2pPr algn="r" defTabSz="457200">
        <a:defRPr sz="1000">
          <a:solidFill>
            <a:schemeClr val="tx1"/>
          </a:solidFill>
          <a:latin typeface="+mn-lt"/>
          <a:ea typeface="+mn-ea"/>
          <a:cs typeface="+mn-cs"/>
          <a:sym typeface="Arial"/>
        </a:defRPr>
      </a:lvl2pPr>
      <a:lvl3pPr algn="r" defTabSz="457200">
        <a:defRPr sz="1000">
          <a:solidFill>
            <a:schemeClr val="tx1"/>
          </a:solidFill>
          <a:latin typeface="+mn-lt"/>
          <a:ea typeface="+mn-ea"/>
          <a:cs typeface="+mn-cs"/>
          <a:sym typeface="Arial"/>
        </a:defRPr>
      </a:lvl3pPr>
      <a:lvl4pPr algn="r" defTabSz="457200">
        <a:defRPr sz="1000">
          <a:solidFill>
            <a:schemeClr val="tx1"/>
          </a:solidFill>
          <a:latin typeface="+mn-lt"/>
          <a:ea typeface="+mn-ea"/>
          <a:cs typeface="+mn-cs"/>
          <a:sym typeface="Arial"/>
        </a:defRPr>
      </a:lvl4pPr>
      <a:lvl5pPr algn="r" defTabSz="457200">
        <a:defRPr sz="1000">
          <a:solidFill>
            <a:schemeClr val="tx1"/>
          </a:solidFill>
          <a:latin typeface="+mn-lt"/>
          <a:ea typeface="+mn-ea"/>
          <a:cs typeface="+mn-cs"/>
          <a:sym typeface="Arial"/>
        </a:defRPr>
      </a:lvl5pPr>
      <a:lvl6pPr algn="r" defTabSz="457200">
        <a:defRPr sz="1000">
          <a:solidFill>
            <a:schemeClr val="tx1"/>
          </a:solidFill>
          <a:latin typeface="+mn-lt"/>
          <a:ea typeface="+mn-ea"/>
          <a:cs typeface="+mn-cs"/>
          <a:sym typeface="Arial"/>
        </a:defRPr>
      </a:lvl6pPr>
      <a:lvl7pPr algn="r" defTabSz="457200">
        <a:defRPr sz="1000">
          <a:solidFill>
            <a:schemeClr val="tx1"/>
          </a:solidFill>
          <a:latin typeface="+mn-lt"/>
          <a:ea typeface="+mn-ea"/>
          <a:cs typeface="+mn-cs"/>
          <a:sym typeface="Arial"/>
        </a:defRPr>
      </a:lvl7pPr>
      <a:lvl8pPr algn="r" defTabSz="457200">
        <a:defRPr sz="1000">
          <a:solidFill>
            <a:schemeClr val="tx1"/>
          </a:solidFill>
          <a:latin typeface="+mn-lt"/>
          <a:ea typeface="+mn-ea"/>
          <a:cs typeface="+mn-cs"/>
          <a:sym typeface="Arial"/>
        </a:defRPr>
      </a:lvl8pPr>
      <a:lvl9pPr algn="r" defTabSz="457200">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t="18494"/>
          <a:stretch/>
        </p:blipFill>
        <p:spPr>
          <a:xfrm>
            <a:off x="250476" y="1207631"/>
            <a:ext cx="3581922" cy="2919504"/>
          </a:xfrm>
          <a:prstGeom prst="rect">
            <a:avLst/>
          </a:prstGeom>
        </p:spPr>
      </p:pic>
      <p:sp>
        <p:nvSpPr>
          <p:cNvPr id="72" name="Shape 72"/>
          <p:cNvSpPr>
            <a:spLocks noGrp="1"/>
          </p:cNvSpPr>
          <p:nvPr>
            <p:ph type="title"/>
          </p:nvPr>
        </p:nvSpPr>
        <p:spPr>
          <a:xfrm>
            <a:off x="486732" y="4002960"/>
            <a:ext cx="7497208" cy="2073966"/>
          </a:xfrm>
          <a:prstGeom prst="rect">
            <a:avLst/>
          </a:prstGeom>
        </p:spPr>
        <p:txBody>
          <a:bodyPr>
            <a:noAutofit/>
          </a:bodyPr>
          <a:lstStyle/>
          <a:p>
            <a:pPr algn="l" defTabSz="384047">
              <a:defRPr sz="1800">
                <a:solidFill>
                  <a:srgbClr val="000000"/>
                </a:solidFill>
              </a:defRPr>
            </a:pPr>
            <a:r>
              <a:rPr lang="en-US" sz="2600" b="1" i="1" dirty="0">
                <a:solidFill>
                  <a:schemeClr val="accent4"/>
                </a:solidFill>
              </a:rPr>
              <a:t>Kresge Community Finance</a:t>
            </a:r>
            <a:r>
              <a:rPr lang="en-US" sz="2600" b="1" dirty="0">
                <a:solidFill>
                  <a:schemeClr val="accent4"/>
                </a:solidFill>
              </a:rPr>
              <a:t/>
            </a:r>
            <a:br>
              <a:rPr lang="en-US" sz="2600" b="1" dirty="0">
                <a:solidFill>
                  <a:schemeClr val="accent4"/>
                </a:solidFill>
              </a:rPr>
            </a:br>
            <a:r>
              <a:rPr lang="en-US" sz="2200" b="1" dirty="0">
                <a:solidFill>
                  <a:schemeClr val="accent4"/>
                </a:solidFill>
              </a:rPr>
              <a:t/>
            </a:r>
            <a:br>
              <a:rPr lang="en-US" sz="2200" b="1" dirty="0">
                <a:solidFill>
                  <a:schemeClr val="accent4"/>
                </a:solidFill>
              </a:rPr>
            </a:br>
            <a:r>
              <a:rPr lang="en-US" sz="2200" b="1" dirty="0">
                <a:solidFill>
                  <a:schemeClr val="accent4"/>
                </a:solidFill>
              </a:rPr>
              <a:t/>
            </a:r>
            <a:br>
              <a:rPr lang="en-US" sz="2200" b="1" dirty="0">
                <a:solidFill>
                  <a:schemeClr val="accent4"/>
                </a:solidFill>
              </a:rPr>
            </a:br>
            <a:r>
              <a:rPr lang="en-US" sz="2200" dirty="0">
                <a:solidFill>
                  <a:schemeClr val="bg2">
                    <a:lumMod val="50000"/>
                  </a:schemeClr>
                </a:solidFill>
              </a:rPr>
              <a:t>RFP Webinar</a:t>
            </a:r>
            <a:br>
              <a:rPr lang="en-US" sz="2200" dirty="0">
                <a:solidFill>
                  <a:schemeClr val="bg2">
                    <a:lumMod val="50000"/>
                  </a:schemeClr>
                </a:solidFill>
              </a:rPr>
            </a:br>
            <a:r>
              <a:rPr lang="en-US" sz="2200" dirty="0">
                <a:solidFill>
                  <a:schemeClr val="bg2">
                    <a:lumMod val="50000"/>
                  </a:schemeClr>
                </a:solidFill>
              </a:rPr>
              <a:t>April </a:t>
            </a:r>
            <a:r>
              <a:rPr lang="en-US" sz="2200" dirty="0" smtClean="0">
                <a:solidFill>
                  <a:schemeClr val="bg2">
                    <a:lumMod val="50000"/>
                  </a:schemeClr>
                </a:solidFill>
              </a:rPr>
              <a:t>13, </a:t>
            </a:r>
            <a:r>
              <a:rPr lang="en-US" sz="2200" dirty="0">
                <a:solidFill>
                  <a:schemeClr val="bg2">
                    <a:lumMod val="50000"/>
                  </a:schemeClr>
                </a:solidFill>
              </a:rPr>
              <a:t>2016</a:t>
            </a:r>
            <a:r>
              <a:rPr lang="en-US" sz="2200" dirty="0">
                <a:solidFill>
                  <a:schemeClr val="bg2"/>
                </a:solidFill>
              </a:rPr>
              <a:t/>
            </a:r>
            <a:br>
              <a:rPr lang="en-US" sz="2200" dirty="0">
                <a:solidFill>
                  <a:schemeClr val="bg2"/>
                </a:solidFill>
              </a:rPr>
            </a:br>
            <a:endParaRPr sz="2200" b="1" dirty="0">
              <a:solidFill>
                <a:schemeClr val="bg2"/>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10</a:t>
            </a:fld>
            <a:endParaRPr sz="1000">
              <a:solidFill>
                <a:srgbClr val="939393"/>
              </a:solidFill>
            </a:endParaRPr>
          </a:p>
        </p:txBody>
      </p:sp>
      <p:sp>
        <p:nvSpPr>
          <p:cNvPr id="125" name="Shape 125"/>
          <p:cNvSpPr/>
          <p:nvPr/>
        </p:nvSpPr>
        <p:spPr>
          <a:xfrm>
            <a:off x="435836" y="2837203"/>
            <a:ext cx="3814988" cy="156965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lang="en-US" sz="2400" b="1" dirty="0">
                <a:solidFill>
                  <a:srgbClr val="656364"/>
                </a:solidFill>
                <a:latin typeface="Arial"/>
                <a:ea typeface="Arial"/>
                <a:cs typeface="Arial"/>
                <a:sym typeface="Arial"/>
              </a:rPr>
              <a:t>Environment</a:t>
            </a:r>
            <a:r>
              <a:rPr sz="2400" b="1" dirty="0">
                <a:solidFill>
                  <a:srgbClr val="656364"/>
                </a:solidFill>
                <a:latin typeface="Arial"/>
                <a:ea typeface="Arial"/>
                <a:cs typeface="Arial"/>
                <a:sym typeface="Arial"/>
              </a:rPr>
              <a:t/>
            </a:r>
            <a:br>
              <a:rPr sz="2400" b="1" dirty="0">
                <a:solidFill>
                  <a:srgbClr val="656364"/>
                </a:solidFill>
                <a:latin typeface="Arial"/>
                <a:ea typeface="Arial"/>
                <a:cs typeface="Arial"/>
                <a:sym typeface="Arial"/>
              </a:rPr>
            </a:br>
            <a:r>
              <a:rPr lang="en-US" sz="2400" dirty="0"/>
              <a:t>We help communities build resilience in the face of climate change.</a:t>
            </a:r>
            <a:endParaRPr lang="en-US" sz="2400" dirty="0">
              <a:latin typeface="Calibri"/>
              <a:ea typeface="Calibri"/>
              <a:cs typeface="Calibri"/>
              <a:sym typeface="Calibri"/>
            </a:endParaRPr>
          </a:p>
        </p:txBody>
      </p:sp>
      <p:pic>
        <p:nvPicPr>
          <p:cNvPr id="2050" name="Picture 2" descr="EcoDistricts Urban Development in Portland, Oreg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3533" y="2093974"/>
            <a:ext cx="4399333" cy="33246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21630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11</a:t>
            </a:fld>
            <a:endParaRPr sz="1000">
              <a:solidFill>
                <a:srgbClr val="939393"/>
              </a:solidFill>
            </a:endParaRPr>
          </a:p>
        </p:txBody>
      </p:sp>
      <p:sp>
        <p:nvSpPr>
          <p:cNvPr id="125" name="Shape 125"/>
          <p:cNvSpPr/>
          <p:nvPr/>
        </p:nvSpPr>
        <p:spPr>
          <a:xfrm>
            <a:off x="477776" y="2653607"/>
            <a:ext cx="3547293" cy="193898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sz="2400" b="1" dirty="0">
                <a:solidFill>
                  <a:srgbClr val="656364"/>
                </a:solidFill>
                <a:latin typeface="Arial"/>
                <a:ea typeface="Arial"/>
                <a:cs typeface="Arial"/>
                <a:sym typeface="Arial"/>
              </a:rPr>
              <a:t>Health</a:t>
            </a:r>
            <a:br>
              <a:rPr sz="2400" b="1" dirty="0">
                <a:solidFill>
                  <a:srgbClr val="656364"/>
                </a:solidFill>
                <a:latin typeface="Arial"/>
                <a:ea typeface="Arial"/>
                <a:cs typeface="Arial"/>
                <a:sym typeface="Arial"/>
              </a:rPr>
            </a:br>
            <a:r>
              <a:rPr lang="en-US" sz="2400" dirty="0">
                <a:solidFill>
                  <a:srgbClr val="656364"/>
                </a:solidFill>
                <a:latin typeface="Arial"/>
                <a:ea typeface="Arial"/>
                <a:cs typeface="Arial"/>
                <a:sym typeface="Arial"/>
              </a:rPr>
              <a:t>Aims to promote health equity by addressing conditions that lead to poor health outcomes.</a:t>
            </a:r>
            <a:endParaRPr lang="en-US" sz="2400" dirty="0">
              <a:latin typeface="Calibri"/>
              <a:ea typeface="Calibri"/>
              <a:cs typeface="Calibri"/>
              <a:sym typeface="Calibri"/>
            </a:endParaRPr>
          </a:p>
        </p:txBody>
      </p:sp>
      <p:pic>
        <p:nvPicPr>
          <p:cNvPr id="126" name="image21.jpg"/>
          <p:cNvPicPr/>
          <p:nvPr/>
        </p:nvPicPr>
        <p:blipFill>
          <a:blip r:embed="rId3" cstate="print">
            <a:extLst/>
          </a:blip>
          <a:stretch>
            <a:fillRect/>
          </a:stretch>
        </p:blipFill>
        <p:spPr>
          <a:xfrm>
            <a:off x="4202328" y="1984773"/>
            <a:ext cx="4484472" cy="3568304"/>
          </a:xfrm>
          <a:prstGeom prst="rect">
            <a:avLst/>
          </a:prstGeom>
          <a:ln w="12700">
            <a:solidFill>
              <a:srgbClr val="494848"/>
            </a:solidFill>
          </a:ln>
        </p:spPr>
      </p:pic>
    </p:spTree>
    <p:extLst>
      <p:ext uri="{BB962C8B-B14F-4D97-AF65-F5344CB8AC3E}">
        <p14:creationId xmlns:p14="http://schemas.microsoft.com/office/powerpoint/2010/main" xmlns="" val="5279194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12</a:t>
            </a:fld>
            <a:endParaRPr sz="1000">
              <a:solidFill>
                <a:srgbClr val="939393"/>
              </a:solidFill>
            </a:endParaRPr>
          </a:p>
        </p:txBody>
      </p:sp>
      <p:sp>
        <p:nvSpPr>
          <p:cNvPr id="125" name="Shape 125"/>
          <p:cNvSpPr/>
          <p:nvPr/>
        </p:nvSpPr>
        <p:spPr>
          <a:xfrm>
            <a:off x="681237" y="2445232"/>
            <a:ext cx="3486903" cy="267765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lang="en-US" sz="2400" b="1" dirty="0">
                <a:solidFill>
                  <a:srgbClr val="656364"/>
                </a:solidFill>
                <a:latin typeface="Arial"/>
                <a:ea typeface="Arial"/>
                <a:cs typeface="Arial"/>
                <a:sym typeface="Arial"/>
              </a:rPr>
              <a:t>Human Services</a:t>
            </a:r>
            <a:r>
              <a:rPr sz="2400" b="1" dirty="0">
                <a:solidFill>
                  <a:srgbClr val="656364"/>
                </a:solidFill>
                <a:latin typeface="Arial"/>
                <a:ea typeface="Arial"/>
                <a:cs typeface="Arial"/>
                <a:sym typeface="Arial"/>
              </a:rPr>
              <a:t/>
            </a:r>
            <a:br>
              <a:rPr sz="2400" b="1" dirty="0">
                <a:solidFill>
                  <a:srgbClr val="656364"/>
                </a:solidFill>
                <a:latin typeface="Arial"/>
                <a:ea typeface="Arial"/>
                <a:cs typeface="Arial"/>
                <a:sym typeface="Arial"/>
              </a:rPr>
            </a:br>
            <a:r>
              <a:rPr lang="en-US" sz="2400" dirty="0"/>
              <a:t>We strengthen human services organizations that improve the quality of life and economic security of low-income and vulnerable people.</a:t>
            </a:r>
            <a:endParaRPr lang="en-US" sz="2400" dirty="0">
              <a:latin typeface="Calibri"/>
              <a:ea typeface="Calibri"/>
              <a:cs typeface="Calibri"/>
              <a:sym typeface="Calibri"/>
            </a:endParaRPr>
          </a:p>
        </p:txBody>
      </p:sp>
      <p:pic>
        <p:nvPicPr>
          <p:cNvPr id="3074" name="Picture 2" descr="Single Stop U.S.A. In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0497" y="2332686"/>
            <a:ext cx="3946303" cy="29822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56799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dirty="0">
                <a:solidFill>
                  <a:srgbClr val="FFFFFF"/>
                </a:solidFill>
              </a:rPr>
              <a:t>Application </a:t>
            </a:r>
            <a:r>
              <a:rPr sz="2400" dirty="0" smtClean="0">
                <a:solidFill>
                  <a:srgbClr val="FFFFFF"/>
                </a:solidFill>
              </a:rPr>
              <a:t>Eligibility</a:t>
            </a:r>
            <a:endParaRPr sz="2400" dirty="0">
              <a:solidFill>
                <a:srgbClr val="FFFFFF"/>
              </a:solidFill>
            </a:endParaRPr>
          </a:p>
        </p:txBody>
      </p:sp>
      <p:sp>
        <p:nvSpPr>
          <p:cNvPr id="194" name="Shape 194"/>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13</a:t>
            </a:fld>
            <a:endParaRPr sz="1000">
              <a:solidFill>
                <a:srgbClr val="939393"/>
              </a:solidFill>
            </a:endParaRPr>
          </a:p>
        </p:txBody>
      </p:sp>
      <p:pic>
        <p:nvPicPr>
          <p:cNvPr id="2" name="Picture 1"/>
          <p:cNvPicPr>
            <a:picLocks noChangeAspect="1"/>
          </p:cNvPicPr>
          <p:nvPr/>
        </p:nvPicPr>
        <p:blipFill>
          <a:blip r:embed="rId3" cstate="print"/>
          <a:stretch>
            <a:fillRect/>
          </a:stretch>
        </p:blipFill>
        <p:spPr>
          <a:xfrm>
            <a:off x="237674" y="1981200"/>
            <a:ext cx="8906326" cy="2427028"/>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dirty="0">
                <a:solidFill>
                  <a:srgbClr val="FFFFFF"/>
                </a:solidFill>
              </a:rPr>
              <a:t>Key </a:t>
            </a:r>
            <a:r>
              <a:rPr lang="en-US" sz="2400" dirty="0" smtClean="0">
                <a:solidFill>
                  <a:srgbClr val="FFFFFF"/>
                </a:solidFill>
              </a:rPr>
              <a:t>Terms</a:t>
            </a:r>
            <a:endParaRPr sz="2400" dirty="0">
              <a:solidFill>
                <a:srgbClr val="FFFFFF"/>
              </a:solidFill>
            </a:endParaRPr>
          </a:p>
        </p:txBody>
      </p:sp>
      <p:sp>
        <p:nvSpPr>
          <p:cNvPr id="230" name="Shape 230"/>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14</a:t>
            </a:fld>
            <a:endParaRPr sz="1000">
              <a:solidFill>
                <a:srgbClr val="939393"/>
              </a:solidFill>
            </a:endParaRPr>
          </a:p>
        </p:txBody>
      </p:sp>
      <p:pic>
        <p:nvPicPr>
          <p:cNvPr id="3" name="Picture 2"/>
          <p:cNvPicPr>
            <a:picLocks noChangeAspect="1"/>
          </p:cNvPicPr>
          <p:nvPr/>
        </p:nvPicPr>
        <p:blipFill>
          <a:blip r:embed="rId3" cstate="print"/>
          <a:stretch>
            <a:fillRect/>
          </a:stretch>
        </p:blipFill>
        <p:spPr>
          <a:xfrm>
            <a:off x="334369" y="1714642"/>
            <a:ext cx="8561801" cy="4044713"/>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a:solidFill>
                  <a:srgbClr val="FFFFFF"/>
                </a:solidFill>
              </a:rPr>
              <a:t>Key Dates &amp; Proposal Requirements</a:t>
            </a:r>
          </a:p>
        </p:txBody>
      </p:sp>
      <p:sp>
        <p:nvSpPr>
          <p:cNvPr id="228" name="Shape 228"/>
          <p:cNvSpPr>
            <a:spLocks noGrp="1"/>
          </p:cNvSpPr>
          <p:nvPr>
            <p:ph type="body" idx="1"/>
          </p:nvPr>
        </p:nvSpPr>
        <p:spPr>
          <a:xfrm>
            <a:off x="228600" y="1600200"/>
            <a:ext cx="8686800" cy="4525963"/>
          </a:xfrm>
          <a:prstGeom prst="rect">
            <a:avLst/>
          </a:prstGeom>
        </p:spPr>
        <p:txBody>
          <a:bodyPr/>
          <a:lstStyle/>
          <a:p>
            <a:pPr lvl="0" algn="ctr">
              <a:buSzTx/>
              <a:buNone/>
              <a:defRPr sz="1800">
                <a:solidFill>
                  <a:srgbClr val="000000"/>
                </a:solidFill>
              </a:defRPr>
            </a:pPr>
            <a:r>
              <a:rPr lang="en-US" sz="2800" dirty="0"/>
              <a:t>Letter-of-Inquiry (1st stage in a 2-stage process)</a:t>
            </a:r>
          </a:p>
          <a:p>
            <a:pPr lvl="0" algn="ctr">
              <a:buSzTx/>
              <a:buNone/>
              <a:defRPr sz="1800">
                <a:solidFill>
                  <a:srgbClr val="000000"/>
                </a:solidFill>
              </a:defRPr>
            </a:pPr>
            <a:r>
              <a:rPr lang="en-US" sz="2800" dirty="0"/>
              <a:t>Due before: 5pm Pacific on April </a:t>
            </a:r>
            <a:r>
              <a:rPr lang="en-US" sz="2800" dirty="0" smtClean="0"/>
              <a:t>29th  </a:t>
            </a:r>
          </a:p>
          <a:p>
            <a:pPr lvl="0" algn="ctr">
              <a:buSzTx/>
              <a:buNone/>
              <a:defRPr sz="1800">
                <a:solidFill>
                  <a:srgbClr val="000000"/>
                </a:solidFill>
              </a:defRPr>
            </a:pPr>
            <a:r>
              <a:rPr lang="en-US" sz="2800" b="1" dirty="0" smtClean="0"/>
              <a:t>Late submissions will not be accepted</a:t>
            </a:r>
          </a:p>
          <a:p>
            <a:pPr lvl="0" algn="ctr">
              <a:buSzTx/>
              <a:buNone/>
              <a:defRPr sz="1800">
                <a:solidFill>
                  <a:srgbClr val="000000"/>
                </a:solidFill>
              </a:defRPr>
            </a:pPr>
            <a:endParaRPr lang="en-US" sz="2800" b="1" dirty="0"/>
          </a:p>
          <a:p>
            <a:pPr lvl="0" algn="ctr">
              <a:buSzTx/>
              <a:buNone/>
              <a:defRPr sz="1800">
                <a:solidFill>
                  <a:srgbClr val="000000"/>
                </a:solidFill>
              </a:defRPr>
            </a:pPr>
            <a:r>
              <a:rPr lang="en-US" sz="2800" dirty="0" smtClean="0"/>
              <a:t>Before the </a:t>
            </a:r>
            <a:r>
              <a:rPr lang="en-US" sz="2800" b="1" dirty="0" smtClean="0"/>
              <a:t>end of May</a:t>
            </a:r>
            <a:r>
              <a:rPr lang="en-US" sz="2800" dirty="0" smtClean="0"/>
              <a:t>, selected applicants will be invited to submit a Full Proposal (2</a:t>
            </a:r>
            <a:r>
              <a:rPr lang="en-US" sz="2800" baseline="30000" dirty="0" smtClean="0"/>
              <a:t>nd</a:t>
            </a:r>
            <a:r>
              <a:rPr lang="en-US" sz="2800" dirty="0" smtClean="0"/>
              <a:t> stage)</a:t>
            </a:r>
          </a:p>
          <a:p>
            <a:pPr lvl="0" algn="ctr">
              <a:buSzTx/>
              <a:buNone/>
              <a:defRPr sz="1800">
                <a:solidFill>
                  <a:srgbClr val="000000"/>
                </a:solidFill>
              </a:defRPr>
            </a:pPr>
            <a:endParaRPr lang="en-US" sz="2800" dirty="0"/>
          </a:p>
          <a:p>
            <a:pPr lvl="0" algn="ctr">
              <a:buSzTx/>
              <a:buNone/>
              <a:defRPr sz="1800">
                <a:solidFill>
                  <a:srgbClr val="000000"/>
                </a:solidFill>
              </a:defRPr>
            </a:pPr>
            <a:r>
              <a:rPr lang="en-US" sz="2800" dirty="0" smtClean="0"/>
              <a:t>Financing commitments will be announced by the </a:t>
            </a:r>
          </a:p>
          <a:p>
            <a:pPr lvl="0" algn="ctr">
              <a:buSzTx/>
              <a:buNone/>
              <a:defRPr sz="1800">
                <a:solidFill>
                  <a:srgbClr val="000000"/>
                </a:solidFill>
              </a:defRPr>
            </a:pPr>
            <a:r>
              <a:rPr lang="en-US" sz="2800" b="1" dirty="0" smtClean="0"/>
              <a:t>end of July</a:t>
            </a:r>
            <a:r>
              <a:rPr lang="en-US" sz="2800" dirty="0" smtClean="0"/>
              <a:t>, subject to underwriting.</a:t>
            </a:r>
          </a:p>
          <a:p>
            <a:pPr lvl="0" algn="ctr">
              <a:buSzTx/>
              <a:buNone/>
              <a:defRPr sz="1800">
                <a:solidFill>
                  <a:srgbClr val="000000"/>
                </a:solidFill>
              </a:defRPr>
            </a:pPr>
            <a:endParaRPr lang="en-US" sz="2800" b="1" dirty="0" smtClean="0"/>
          </a:p>
          <a:p>
            <a:pPr lvl="0" algn="ctr">
              <a:buSzTx/>
              <a:buNone/>
              <a:defRPr sz="1800">
                <a:solidFill>
                  <a:srgbClr val="000000"/>
                </a:solidFill>
              </a:defRPr>
            </a:pPr>
            <a:endParaRPr lang="en-US" sz="2800" b="1" dirty="0"/>
          </a:p>
        </p:txBody>
      </p:sp>
      <p:sp>
        <p:nvSpPr>
          <p:cNvPr id="230" name="Shape 230"/>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15</a:t>
            </a:fld>
            <a:endParaRPr sz="1000">
              <a:solidFill>
                <a:srgbClr val="939393"/>
              </a:solidFill>
            </a:endParaRPr>
          </a:p>
        </p:txBody>
      </p:sp>
    </p:spTree>
    <p:extLst>
      <p:ext uri="{BB962C8B-B14F-4D97-AF65-F5344CB8AC3E}">
        <p14:creationId xmlns:p14="http://schemas.microsoft.com/office/powerpoint/2010/main" xmlns="" val="1401497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0233" y="4696491"/>
            <a:ext cx="6747512" cy="1100924"/>
          </a:xfrm>
          <a:prstGeom prst="roundRect">
            <a:avLst/>
          </a:prstGeom>
          <a:solidFill>
            <a:schemeClr val="accent4">
              <a:lumMod val="20000"/>
              <a:lumOff val="80000"/>
            </a:schemeClr>
          </a:solidFill>
          <a:ln w="25400" cap="flat">
            <a:solidFill>
              <a:srgbClr val="7F7F7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94848"/>
              </a:solidFill>
              <a:effectLst/>
              <a:uFillTx/>
              <a:latin typeface="+mj-lt"/>
              <a:ea typeface="+mj-ea"/>
              <a:cs typeface="+mj-cs"/>
              <a:sym typeface="Helvetica"/>
            </a:endParaRPr>
          </a:p>
        </p:txBody>
      </p:sp>
      <p:sp>
        <p:nvSpPr>
          <p:cNvPr id="233" name="Shape 233"/>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a:solidFill>
                  <a:srgbClr val="FFFFFF"/>
                </a:solidFill>
              </a:rPr>
              <a:t>Mechanics of Application Process</a:t>
            </a:r>
          </a:p>
        </p:txBody>
      </p:sp>
      <p:sp>
        <p:nvSpPr>
          <p:cNvPr id="234" name="Shape 234"/>
          <p:cNvSpPr>
            <a:spLocks noGrp="1"/>
          </p:cNvSpPr>
          <p:nvPr>
            <p:ph type="body" idx="1"/>
          </p:nvPr>
        </p:nvSpPr>
        <p:spPr>
          <a:xfrm>
            <a:off x="429189" y="1282888"/>
            <a:ext cx="8229600" cy="4268867"/>
          </a:xfrm>
          <a:prstGeom prst="rect">
            <a:avLst/>
          </a:prstGeom>
        </p:spPr>
        <p:txBody>
          <a:bodyPr>
            <a:noAutofit/>
          </a:bodyPr>
          <a:lstStyle/>
          <a:p>
            <a:pPr marL="457200" lvl="0" indent="-457200">
              <a:buClr>
                <a:srgbClr val="656364"/>
              </a:buClr>
              <a:defRPr sz="1800">
                <a:solidFill>
                  <a:srgbClr val="000000"/>
                </a:solidFill>
              </a:defRPr>
            </a:pPr>
            <a:r>
              <a:rPr lang="en-US" dirty="0">
                <a:solidFill>
                  <a:schemeClr val="tx2">
                    <a:lumMod val="50000"/>
                  </a:schemeClr>
                </a:solidFill>
              </a:rPr>
              <a:t>To </a:t>
            </a:r>
            <a:r>
              <a:rPr lang="en-US" dirty="0" smtClean="0">
                <a:solidFill>
                  <a:schemeClr val="tx2">
                    <a:lumMod val="50000"/>
                  </a:schemeClr>
                </a:solidFill>
              </a:rPr>
              <a:t>complete the letter-of-inquiry, you will need to log-in to our online application portal.  </a:t>
            </a:r>
          </a:p>
          <a:p>
            <a:pPr marL="457200" lvl="0" indent="-457200">
              <a:buClr>
                <a:srgbClr val="656364"/>
              </a:buClr>
              <a:defRPr sz="1800">
                <a:solidFill>
                  <a:srgbClr val="000000"/>
                </a:solidFill>
              </a:defRPr>
            </a:pPr>
            <a:r>
              <a:rPr lang="en-US" sz="1800" dirty="0">
                <a:solidFill>
                  <a:schemeClr val="tx2">
                    <a:lumMod val="50000"/>
                  </a:schemeClr>
                </a:solidFill>
              </a:rPr>
              <a:t>The portal is configured to work optimally in Google Chrome </a:t>
            </a:r>
            <a:endParaRPr lang="en-US" sz="1800" dirty="0" smtClean="0">
              <a:solidFill>
                <a:schemeClr val="tx2">
                  <a:lumMod val="50000"/>
                </a:schemeClr>
              </a:solidFill>
            </a:endParaRPr>
          </a:p>
          <a:p>
            <a:pPr marL="457200" lvl="0" indent="-457200">
              <a:buClr>
                <a:srgbClr val="656364"/>
              </a:buClr>
              <a:defRPr sz="1800">
                <a:solidFill>
                  <a:srgbClr val="000000"/>
                </a:solidFill>
              </a:defRPr>
            </a:pPr>
            <a:r>
              <a:rPr lang="en-US" sz="1800" dirty="0" smtClean="0">
                <a:solidFill>
                  <a:schemeClr val="tx2">
                    <a:lumMod val="50000"/>
                  </a:schemeClr>
                </a:solidFill>
              </a:rPr>
              <a:t>The portal can be accessed </a:t>
            </a:r>
            <a:r>
              <a:rPr lang="en-US" sz="1800" dirty="0">
                <a:solidFill>
                  <a:schemeClr val="tx2">
                    <a:lumMod val="50000"/>
                  </a:schemeClr>
                </a:solidFill>
              </a:rPr>
              <a:t>here: </a:t>
            </a:r>
            <a:r>
              <a:rPr lang="en-US" sz="1800" b="1" dirty="0">
                <a:solidFill>
                  <a:schemeClr val="tx2">
                    <a:lumMod val="50000"/>
                  </a:schemeClr>
                </a:solidFill>
              </a:rPr>
              <a:t>https://kresge.fluxx.io</a:t>
            </a:r>
            <a:r>
              <a:rPr lang="en-US" sz="1800" dirty="0">
                <a:solidFill>
                  <a:schemeClr val="tx2">
                    <a:lumMod val="50000"/>
                  </a:schemeClr>
                </a:solidFill>
              </a:rPr>
              <a:t>. </a:t>
            </a:r>
            <a:endParaRPr lang="en-US" sz="1800" dirty="0" smtClean="0">
              <a:solidFill>
                <a:schemeClr val="tx2">
                  <a:lumMod val="50000"/>
                </a:schemeClr>
              </a:solidFill>
            </a:endParaRPr>
          </a:p>
          <a:p>
            <a:pPr marL="457200" lvl="0" indent="-457200">
              <a:buClr>
                <a:srgbClr val="656364"/>
              </a:buClr>
              <a:defRPr sz="1800">
                <a:solidFill>
                  <a:srgbClr val="000000"/>
                </a:solidFill>
              </a:defRPr>
            </a:pPr>
            <a:r>
              <a:rPr lang="en-US" sz="1800" dirty="0" smtClean="0">
                <a:solidFill>
                  <a:schemeClr val="tx2">
                    <a:lumMod val="50000"/>
                  </a:schemeClr>
                </a:solidFill>
              </a:rPr>
              <a:t>First-time </a:t>
            </a:r>
            <a:r>
              <a:rPr lang="en-US" sz="1800" dirty="0">
                <a:solidFill>
                  <a:schemeClr val="tx2">
                    <a:lumMod val="50000"/>
                  </a:schemeClr>
                </a:solidFill>
              </a:rPr>
              <a:t>visitors will be required to create a new account by clicking on “create an account now</a:t>
            </a:r>
            <a:r>
              <a:rPr lang="en-US" sz="1800" dirty="0" smtClean="0">
                <a:solidFill>
                  <a:schemeClr val="tx2">
                    <a:lumMod val="50000"/>
                  </a:schemeClr>
                </a:solidFill>
              </a:rPr>
              <a:t>.”</a:t>
            </a:r>
            <a:endParaRPr lang="en-US" sz="1800" dirty="0">
              <a:solidFill>
                <a:schemeClr val="tx2">
                  <a:lumMod val="50000"/>
                </a:schemeClr>
              </a:solidFill>
            </a:endParaRPr>
          </a:p>
          <a:p>
            <a:pPr marL="457200" lvl="0" indent="-457200">
              <a:buClr>
                <a:srgbClr val="656364"/>
              </a:buClr>
              <a:defRPr sz="1800">
                <a:solidFill>
                  <a:srgbClr val="000000"/>
                </a:solidFill>
              </a:defRPr>
            </a:pPr>
            <a:endParaRPr lang="en-US" dirty="0">
              <a:solidFill>
                <a:schemeClr val="tx2">
                  <a:lumMod val="50000"/>
                </a:schemeClr>
              </a:solidFill>
            </a:endParaRPr>
          </a:p>
          <a:p>
            <a:pPr marL="457200" lvl="0" indent="-457200">
              <a:buClr>
                <a:srgbClr val="656364"/>
              </a:buClr>
              <a:defRPr sz="1800">
                <a:solidFill>
                  <a:srgbClr val="000000"/>
                </a:solidFill>
              </a:defRPr>
            </a:pPr>
            <a:r>
              <a:rPr lang="en-US" sz="2000" b="1" dirty="0">
                <a:solidFill>
                  <a:schemeClr val="tx2">
                    <a:lumMod val="50000"/>
                  </a:schemeClr>
                </a:solidFill>
              </a:rPr>
              <a:t>Register </a:t>
            </a:r>
            <a:r>
              <a:rPr lang="en-US" sz="2000" b="1" dirty="0" smtClean="0">
                <a:solidFill>
                  <a:schemeClr val="tx2">
                    <a:lumMod val="50000"/>
                  </a:schemeClr>
                </a:solidFill>
              </a:rPr>
              <a:t>early </a:t>
            </a:r>
            <a:r>
              <a:rPr lang="en-US" dirty="0">
                <a:solidFill>
                  <a:schemeClr val="tx2">
                    <a:lumMod val="50000"/>
                  </a:schemeClr>
                </a:solidFill>
              </a:rPr>
              <a:t>to account for turnaround time needed to set up (typically 48-72 hours</a:t>
            </a:r>
            <a:r>
              <a:rPr lang="en-US" dirty="0" smtClean="0">
                <a:solidFill>
                  <a:schemeClr val="tx2">
                    <a:lumMod val="50000"/>
                  </a:schemeClr>
                </a:solidFill>
              </a:rPr>
              <a:t>)</a:t>
            </a:r>
          </a:p>
          <a:p>
            <a:pPr marL="457200" lvl="0" indent="-457200">
              <a:buClr>
                <a:srgbClr val="656364"/>
              </a:buClr>
              <a:defRPr sz="1800">
                <a:solidFill>
                  <a:srgbClr val="000000"/>
                </a:solidFill>
              </a:defRPr>
            </a:pPr>
            <a:endParaRPr lang="en-US" dirty="0" smtClean="0">
              <a:solidFill>
                <a:schemeClr val="tx2">
                  <a:lumMod val="50000"/>
                </a:schemeClr>
              </a:solidFill>
            </a:endParaRPr>
          </a:p>
          <a:p>
            <a:pPr marL="457200" lvl="0" indent="-457200">
              <a:buClr>
                <a:srgbClr val="656364"/>
              </a:buClr>
              <a:defRPr sz="1800">
                <a:solidFill>
                  <a:srgbClr val="000000"/>
                </a:solidFill>
              </a:defRPr>
            </a:pPr>
            <a:endParaRPr lang="en-US" dirty="0">
              <a:solidFill>
                <a:schemeClr val="tx2">
                  <a:lumMod val="50000"/>
                </a:schemeClr>
              </a:solidFill>
            </a:endParaRPr>
          </a:p>
          <a:p>
            <a:pPr marL="1333500" lvl="3" indent="0">
              <a:buNone/>
            </a:pPr>
            <a:r>
              <a:rPr lang="en-US" sz="2000" b="1" dirty="0">
                <a:solidFill>
                  <a:schemeClr val="tx2">
                    <a:lumMod val="50000"/>
                  </a:schemeClr>
                </a:solidFill>
                <a:sym typeface="Wingdings"/>
              </a:rPr>
              <a:t> </a:t>
            </a:r>
            <a:r>
              <a:rPr lang="en-US" sz="2000" b="1" dirty="0">
                <a:solidFill>
                  <a:schemeClr val="tx2">
                    <a:lumMod val="50000"/>
                  </a:schemeClr>
                </a:solidFill>
              </a:rPr>
              <a:t>GO TO WEBSITE:    https://</a:t>
            </a:r>
            <a:r>
              <a:rPr lang="en-US" sz="2000" b="1" dirty="0" err="1">
                <a:solidFill>
                  <a:schemeClr val="tx2">
                    <a:lumMod val="50000"/>
                  </a:schemeClr>
                </a:solidFill>
              </a:rPr>
              <a:t>kresge.fluxx.io</a:t>
            </a:r>
            <a:r>
              <a:rPr lang="en-US" sz="2000" b="1" dirty="0">
                <a:solidFill>
                  <a:schemeClr val="tx2">
                    <a:lumMod val="50000"/>
                  </a:schemeClr>
                </a:solidFill>
              </a:rPr>
              <a:t> </a:t>
            </a:r>
          </a:p>
          <a:p>
            <a:pPr marL="1333500" lvl="3" indent="0">
              <a:buNone/>
            </a:pPr>
            <a:r>
              <a:rPr lang="en-US" sz="2000" b="1" dirty="0">
                <a:solidFill>
                  <a:schemeClr val="tx2">
                    <a:lumMod val="50000"/>
                  </a:schemeClr>
                </a:solidFill>
                <a:sym typeface="Wingdings"/>
              </a:rPr>
              <a:t> </a:t>
            </a:r>
            <a:r>
              <a:rPr lang="en-US" sz="2000" b="1" dirty="0">
                <a:solidFill>
                  <a:schemeClr val="tx2">
                    <a:lumMod val="50000"/>
                  </a:schemeClr>
                </a:solidFill>
              </a:rPr>
              <a:t>NEED HELP:    </a:t>
            </a:r>
            <a:r>
              <a:rPr lang="en-US" sz="2000" b="1" dirty="0" smtClean="0">
                <a:solidFill>
                  <a:schemeClr val="tx2">
                    <a:lumMod val="50000"/>
                  </a:schemeClr>
                </a:solidFill>
              </a:rPr>
              <a:t>grantsmanagement@kresge.org</a:t>
            </a:r>
            <a:endParaRPr lang="en-US" sz="2000" b="1" dirty="0">
              <a:solidFill>
                <a:schemeClr val="tx2">
                  <a:lumMod val="50000"/>
                </a:schemeClr>
              </a:solidFill>
            </a:endParaRPr>
          </a:p>
        </p:txBody>
      </p:sp>
      <p:sp>
        <p:nvSpPr>
          <p:cNvPr id="236" name="Shape 236"/>
          <p:cNvSpPr>
            <a:spLocks noGrp="1"/>
          </p:cNvSpPr>
          <p:nvPr>
            <p:ph type="sldNum" sz="quarter" idx="2"/>
          </p:nvPr>
        </p:nvSpPr>
        <p:spPr>
          <a:xfrm>
            <a:off x="6553200" y="6231210"/>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16</a:t>
            </a:fld>
            <a:endParaRPr sz="1000" dirty="0">
              <a:solidFill>
                <a:srgbClr val="939393"/>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lang="en-US" sz="2400" dirty="0">
                <a:solidFill>
                  <a:srgbClr val="FFFFFF"/>
                </a:solidFill>
              </a:rPr>
              <a:t>Top </a:t>
            </a:r>
            <a:r>
              <a:rPr sz="2400" dirty="0">
                <a:solidFill>
                  <a:srgbClr val="FFFFFF"/>
                </a:solidFill>
              </a:rPr>
              <a:t>Frequently Asked Questions &amp; Answers</a:t>
            </a:r>
          </a:p>
        </p:txBody>
      </p:sp>
      <p:sp>
        <p:nvSpPr>
          <p:cNvPr id="240" name="Shape 240"/>
          <p:cNvSpPr>
            <a:spLocks noGrp="1"/>
          </p:cNvSpPr>
          <p:nvPr>
            <p:ph type="body" idx="1"/>
          </p:nvPr>
        </p:nvSpPr>
        <p:spPr>
          <a:xfrm>
            <a:off x="136478" y="1338093"/>
            <a:ext cx="8844236" cy="4926828"/>
          </a:xfrm>
          <a:prstGeom prst="rect">
            <a:avLst/>
          </a:prstGeom>
        </p:spPr>
        <p:txBody>
          <a:bodyPr>
            <a:normAutofit lnSpcReduction="10000"/>
          </a:bodyPr>
          <a:lstStyle/>
          <a:p>
            <a:pPr marL="332613" lvl="0" indent="-332613" defTabSz="443483">
              <a:buSzTx/>
              <a:buNone/>
              <a:defRPr sz="1800">
                <a:solidFill>
                  <a:srgbClr val="000000"/>
                </a:solidFill>
              </a:defRPr>
            </a:pPr>
            <a:endParaRPr sz="1800" dirty="0"/>
          </a:p>
          <a:p>
            <a:pPr marL="332613" lvl="0" indent="-332613" defTabSz="443483">
              <a:buSzTx/>
              <a:buNone/>
              <a:defRPr sz="1800">
                <a:solidFill>
                  <a:srgbClr val="000000"/>
                </a:solidFill>
              </a:defRPr>
            </a:pPr>
            <a:r>
              <a:rPr sz="1800" b="1" dirty="0">
                <a:solidFill>
                  <a:schemeClr val="accent1"/>
                </a:solidFill>
              </a:rPr>
              <a:t>Q: </a:t>
            </a:r>
            <a:r>
              <a:rPr lang="en-US" sz="1800" b="1" dirty="0">
                <a:solidFill>
                  <a:schemeClr val="accent1"/>
                </a:solidFill>
              </a:rPr>
              <a:t>What </a:t>
            </a:r>
            <a:r>
              <a:rPr lang="en-US" sz="1800" b="1" dirty="0" smtClean="0">
                <a:solidFill>
                  <a:schemeClr val="accent1"/>
                </a:solidFill>
              </a:rPr>
              <a:t>do you mean by “quasi-public” or private DFAs?</a:t>
            </a:r>
          </a:p>
          <a:p>
            <a:pPr marL="332613" lvl="0" indent="-332613" defTabSz="443483">
              <a:buSzTx/>
              <a:buNone/>
              <a:defRPr sz="1800">
                <a:solidFill>
                  <a:srgbClr val="000000"/>
                </a:solidFill>
              </a:defRPr>
            </a:pPr>
            <a:r>
              <a:rPr lang="en-US" sz="1800" dirty="0" smtClean="0">
                <a:solidFill>
                  <a:srgbClr val="535353"/>
                </a:solidFill>
              </a:rPr>
              <a:t>A</a:t>
            </a:r>
            <a:r>
              <a:rPr lang="en-US" sz="1800" dirty="0">
                <a:solidFill>
                  <a:srgbClr val="535353"/>
                </a:solidFill>
              </a:rPr>
              <a:t>:  </a:t>
            </a:r>
            <a:r>
              <a:rPr lang="en-US" sz="1800" dirty="0" smtClean="0">
                <a:solidFill>
                  <a:srgbClr val="535353"/>
                </a:solidFill>
              </a:rPr>
              <a:t>Development finance agencies that are not subject to direct government control, so for example, if a board is appointed by elected officials, but staff is otherwise independent, and not all board members turn over after each election, that organization likely would qualify.</a:t>
            </a:r>
            <a:endParaRPr sz="1800" dirty="0">
              <a:solidFill>
                <a:srgbClr val="535353"/>
              </a:solidFill>
            </a:endParaRPr>
          </a:p>
          <a:p>
            <a:pPr marL="332613" lvl="0" indent="-332613" defTabSz="443483">
              <a:buSzTx/>
              <a:buNone/>
              <a:defRPr sz="1800">
                <a:solidFill>
                  <a:srgbClr val="000000"/>
                </a:solidFill>
              </a:defRPr>
            </a:pPr>
            <a:endParaRPr sz="1800" dirty="0">
              <a:solidFill>
                <a:schemeClr val="accent1"/>
              </a:solidFill>
            </a:endParaRPr>
          </a:p>
          <a:p>
            <a:pPr marL="332613" lvl="0" indent="-332613" defTabSz="443483">
              <a:buSzTx/>
              <a:buNone/>
              <a:defRPr sz="1800">
                <a:solidFill>
                  <a:srgbClr val="000000"/>
                </a:solidFill>
              </a:defRPr>
            </a:pPr>
            <a:r>
              <a:rPr lang="en-US" sz="1800" b="1" dirty="0" smtClean="0">
                <a:solidFill>
                  <a:schemeClr val="accent1"/>
                </a:solidFill>
              </a:rPr>
              <a:t>Q</a:t>
            </a:r>
            <a:r>
              <a:rPr lang="en-US" sz="1800" b="1" dirty="0">
                <a:solidFill>
                  <a:schemeClr val="accent1"/>
                </a:solidFill>
              </a:rPr>
              <a:t>:  </a:t>
            </a:r>
            <a:r>
              <a:rPr lang="en-US" sz="1800" b="1" dirty="0" smtClean="0">
                <a:solidFill>
                  <a:schemeClr val="accent1"/>
                </a:solidFill>
              </a:rPr>
              <a:t>What is Kresge looking to finance? </a:t>
            </a:r>
            <a:r>
              <a:rPr lang="en-US" sz="1800" dirty="0">
                <a:solidFill>
                  <a:schemeClr val="accent1"/>
                </a:solidFill>
              </a:rPr>
              <a:t>      </a:t>
            </a:r>
          </a:p>
          <a:p>
            <a:pPr marL="332613" indent="-332613" defTabSz="443483">
              <a:buSzTx/>
              <a:buNone/>
              <a:defRPr sz="1800">
                <a:solidFill>
                  <a:srgbClr val="000000"/>
                </a:solidFill>
              </a:defRPr>
            </a:pPr>
            <a:r>
              <a:rPr lang="en-US" sz="1800" dirty="0">
                <a:solidFill>
                  <a:srgbClr val="535353"/>
                </a:solidFill>
              </a:rPr>
              <a:t>A:  </a:t>
            </a:r>
            <a:r>
              <a:rPr lang="en-US" sz="1800" dirty="0" smtClean="0">
                <a:solidFill>
                  <a:srgbClr val="535353"/>
                </a:solidFill>
              </a:rPr>
              <a:t>Projects that expand opportunity in America’s cities, particularly for low-income people and particularly for projects that are aligned with one or more of Kresge’s focus areas as further detailed and described at Kresge.org.</a:t>
            </a:r>
            <a:endParaRPr lang="en-US" sz="1800" dirty="0">
              <a:solidFill>
                <a:srgbClr val="535353"/>
              </a:solidFill>
            </a:endParaRPr>
          </a:p>
          <a:p>
            <a:pPr marL="332613" lvl="0" indent="-332613" defTabSz="443483">
              <a:buSzTx/>
              <a:buNone/>
              <a:defRPr sz="1800">
                <a:solidFill>
                  <a:srgbClr val="000000"/>
                </a:solidFill>
              </a:defRPr>
            </a:pPr>
            <a:endParaRPr sz="1800" dirty="0">
              <a:solidFill>
                <a:srgbClr val="656364"/>
              </a:solidFill>
            </a:endParaRPr>
          </a:p>
          <a:p>
            <a:pPr marL="332613" indent="-332613" defTabSz="443483">
              <a:buSzTx/>
              <a:buNone/>
              <a:defRPr sz="1800">
                <a:solidFill>
                  <a:srgbClr val="000000"/>
                </a:solidFill>
              </a:defRPr>
            </a:pPr>
            <a:r>
              <a:rPr sz="1800" b="1" dirty="0">
                <a:solidFill>
                  <a:schemeClr val="accent1"/>
                </a:solidFill>
              </a:rPr>
              <a:t>Q: </a:t>
            </a:r>
            <a:r>
              <a:rPr lang="en-US" sz="1800" b="1" dirty="0">
                <a:solidFill>
                  <a:schemeClr val="accent1"/>
                </a:solidFill>
              </a:rPr>
              <a:t>Can </a:t>
            </a:r>
            <a:r>
              <a:rPr lang="en-US" sz="1800" b="1" dirty="0" smtClean="0">
                <a:solidFill>
                  <a:schemeClr val="accent1"/>
                </a:solidFill>
              </a:rPr>
              <a:t>organizations apply as a group?</a:t>
            </a:r>
            <a:endParaRPr lang="en-US" sz="1800" dirty="0">
              <a:solidFill>
                <a:schemeClr val="accent1"/>
              </a:solidFill>
            </a:endParaRPr>
          </a:p>
          <a:p>
            <a:pPr marL="332613" indent="-332613" defTabSz="443483">
              <a:buSzTx/>
              <a:buNone/>
              <a:defRPr sz="1800">
                <a:solidFill>
                  <a:srgbClr val="000000"/>
                </a:solidFill>
              </a:defRPr>
            </a:pPr>
            <a:r>
              <a:rPr lang="en-US" sz="1800" dirty="0">
                <a:solidFill>
                  <a:srgbClr val="535353"/>
                </a:solidFill>
              </a:rPr>
              <a:t>A: </a:t>
            </a:r>
            <a:r>
              <a:rPr lang="en-US" sz="1800" dirty="0" smtClean="0">
                <a:solidFill>
                  <a:srgbClr val="535353"/>
                </a:solidFill>
              </a:rPr>
              <a:t>Collaborations are welcome, but each Kresge loan agreement can have only one borrower / counterparty, so lead applicants would serve as an intermediary in any collaboration or partnership.</a:t>
            </a:r>
            <a:endParaRPr sz="1800" dirty="0"/>
          </a:p>
        </p:txBody>
      </p:sp>
      <p:sp>
        <p:nvSpPr>
          <p:cNvPr id="242" name="Shape 242"/>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17</a:t>
            </a:fld>
            <a:endParaRPr sz="1000">
              <a:solidFill>
                <a:srgbClr val="939393"/>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a:solidFill>
                  <a:srgbClr val="FFFFFF"/>
                </a:solidFill>
              </a:rPr>
              <a:t>Thank you!</a:t>
            </a:r>
          </a:p>
        </p:txBody>
      </p:sp>
      <p:sp>
        <p:nvSpPr>
          <p:cNvPr id="263" name="Shape 263"/>
          <p:cNvSpPr>
            <a:spLocks noGrp="1"/>
          </p:cNvSpPr>
          <p:nvPr>
            <p:ph type="sldNum" sz="quarter" idx="2"/>
          </p:nvPr>
        </p:nvSpPr>
        <p:spPr>
          <a:xfrm>
            <a:off x="6553200" y="6231210"/>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18</a:t>
            </a:fld>
            <a:endParaRPr sz="1000">
              <a:solidFill>
                <a:srgbClr val="939393"/>
              </a:solidFill>
            </a:endParaRPr>
          </a:p>
        </p:txBody>
      </p:sp>
      <p:sp>
        <p:nvSpPr>
          <p:cNvPr id="2" name="Rectangle 1"/>
          <p:cNvSpPr/>
          <p:nvPr/>
        </p:nvSpPr>
        <p:spPr>
          <a:xfrm>
            <a:off x="923781" y="1657159"/>
            <a:ext cx="7043839" cy="4031873"/>
          </a:xfrm>
          <a:prstGeom prst="rect">
            <a:avLst/>
          </a:prstGeom>
        </p:spPr>
        <p:txBody>
          <a:bodyPr wrap="square">
            <a:spAutoFit/>
          </a:bodyPr>
          <a:lstStyle/>
          <a:p>
            <a:pPr algn="ctr"/>
            <a:r>
              <a:rPr lang="en-US" sz="3200" b="1" dirty="0">
                <a:latin typeface="Arial"/>
                <a:cs typeface="Arial"/>
              </a:rPr>
              <a:t>Thank you for your time, interest and participation!</a:t>
            </a:r>
          </a:p>
          <a:p>
            <a:pPr algn="ctr"/>
            <a:endParaRPr lang="en-US" sz="3200" b="1" dirty="0">
              <a:latin typeface="Arial"/>
              <a:cs typeface="Arial"/>
            </a:endParaRPr>
          </a:p>
          <a:p>
            <a:pPr algn="ctr"/>
            <a:endParaRPr lang="en-US" sz="3200" b="1" dirty="0">
              <a:latin typeface="Arial"/>
              <a:cs typeface="Arial"/>
            </a:endParaRPr>
          </a:p>
          <a:p>
            <a:pPr algn="ctr"/>
            <a:r>
              <a:rPr lang="en-US" sz="3200" b="1" dirty="0">
                <a:latin typeface="Arial"/>
                <a:cs typeface="Arial"/>
              </a:rPr>
              <a:t>Webinar recording will be available</a:t>
            </a:r>
          </a:p>
          <a:p>
            <a:pPr algn="ctr"/>
            <a:endParaRPr lang="en-US" sz="3200" b="1" dirty="0">
              <a:latin typeface="Arial"/>
              <a:cs typeface="Arial"/>
            </a:endParaRPr>
          </a:p>
          <a:p>
            <a:pPr algn="ctr"/>
            <a:endParaRPr lang="en-US" sz="3200" b="1" dirty="0">
              <a:latin typeface="Arial"/>
              <a:cs typeface="Arial"/>
            </a:endParaRPr>
          </a:p>
          <a:p>
            <a:pPr algn="ctr"/>
            <a:r>
              <a:rPr lang="en-US" sz="3200" b="1" dirty="0">
                <a:latin typeface="Arial"/>
                <a:cs typeface="Arial"/>
              </a:rPr>
              <a:t>And now for your questions……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a:solidFill>
                  <a:srgbClr val="FFFFFF"/>
                </a:solidFill>
              </a:rPr>
              <a:t>Additional Questions…</a:t>
            </a:r>
          </a:p>
        </p:txBody>
      </p:sp>
      <p:sp>
        <p:nvSpPr>
          <p:cNvPr id="246" name="Shape 246"/>
          <p:cNvSpPr>
            <a:spLocks noGrp="1"/>
          </p:cNvSpPr>
          <p:nvPr>
            <p:ph type="body" idx="1"/>
          </p:nvPr>
        </p:nvSpPr>
        <p:spPr>
          <a:xfrm>
            <a:off x="457200" y="1577414"/>
            <a:ext cx="7886398" cy="4862109"/>
          </a:xfrm>
          <a:prstGeom prst="rect">
            <a:avLst/>
          </a:prstGeom>
        </p:spPr>
        <p:txBody>
          <a:bodyPr>
            <a:normAutofit lnSpcReduction="10000"/>
          </a:bodyPr>
          <a:lstStyle/>
          <a:p>
            <a:pPr lvl="0" algn="ctr">
              <a:buSzTx/>
              <a:buNone/>
              <a:defRPr sz="1800">
                <a:solidFill>
                  <a:srgbClr val="000000"/>
                </a:solidFill>
              </a:defRPr>
            </a:pPr>
            <a:r>
              <a:rPr sz="2400" b="1" dirty="0">
                <a:solidFill>
                  <a:srgbClr val="656364"/>
                </a:solidFill>
              </a:rPr>
              <a:t>What questions do you have?  </a:t>
            </a:r>
          </a:p>
          <a:p>
            <a:pPr lvl="0" algn="ctr">
              <a:buSzTx/>
              <a:buNone/>
              <a:defRPr sz="1800">
                <a:solidFill>
                  <a:srgbClr val="000000"/>
                </a:solidFill>
              </a:defRPr>
            </a:pPr>
            <a:endParaRPr b="1" dirty="0"/>
          </a:p>
          <a:p>
            <a:pPr lvl="0" algn="ctr">
              <a:buSzTx/>
              <a:buNone/>
              <a:defRPr sz="1800">
                <a:solidFill>
                  <a:srgbClr val="000000"/>
                </a:solidFill>
              </a:defRPr>
            </a:pPr>
            <a:r>
              <a:rPr sz="2400" b="1" dirty="0">
                <a:solidFill>
                  <a:schemeClr val="accent1"/>
                </a:solidFill>
              </a:rPr>
              <a:t>Submit now</a:t>
            </a:r>
            <a:r>
              <a:rPr lang="en-US" sz="2400" b="1" dirty="0">
                <a:solidFill>
                  <a:schemeClr val="accent1"/>
                </a:solidFill>
              </a:rPr>
              <a:t> </a:t>
            </a:r>
          </a:p>
          <a:p>
            <a:pPr lvl="0" algn="ctr">
              <a:buSzTx/>
              <a:buNone/>
              <a:defRPr sz="1800">
                <a:solidFill>
                  <a:srgbClr val="000000"/>
                </a:solidFill>
              </a:defRPr>
            </a:pPr>
            <a:r>
              <a:rPr lang="en-US" sz="2400" b="1" dirty="0">
                <a:solidFill>
                  <a:srgbClr val="656364"/>
                </a:solidFill>
              </a:rPr>
              <a:t>using the Questions window</a:t>
            </a:r>
            <a:endParaRPr sz="2400" b="1" dirty="0">
              <a:solidFill>
                <a:srgbClr val="656364"/>
              </a:solidFill>
            </a:endParaRPr>
          </a:p>
          <a:p>
            <a:pPr lvl="0" algn="ctr">
              <a:buSzTx/>
              <a:buNone/>
              <a:defRPr sz="1800">
                <a:solidFill>
                  <a:srgbClr val="000000"/>
                </a:solidFill>
              </a:defRPr>
            </a:pPr>
            <a:endParaRPr b="1" dirty="0"/>
          </a:p>
          <a:p>
            <a:pPr lvl="0" algn="ctr">
              <a:buSzTx/>
              <a:buNone/>
              <a:defRPr sz="1800">
                <a:solidFill>
                  <a:srgbClr val="000000"/>
                </a:solidFill>
              </a:defRPr>
            </a:pPr>
            <a:r>
              <a:rPr sz="2400" b="1" dirty="0">
                <a:solidFill>
                  <a:srgbClr val="3CA597"/>
                </a:solidFill>
              </a:rPr>
              <a:t>After the webinar </a:t>
            </a:r>
            <a:endParaRPr lang="en-US" sz="2400" b="1" dirty="0">
              <a:solidFill>
                <a:srgbClr val="3CA597"/>
              </a:solidFill>
            </a:endParaRPr>
          </a:p>
          <a:p>
            <a:pPr lvl="0" algn="ctr">
              <a:buSzTx/>
              <a:buNone/>
              <a:defRPr sz="1800">
                <a:solidFill>
                  <a:srgbClr val="000000"/>
                </a:solidFill>
              </a:defRPr>
            </a:pPr>
            <a:r>
              <a:rPr sz="2400" b="1" dirty="0">
                <a:solidFill>
                  <a:srgbClr val="656364"/>
                </a:solidFill>
              </a:rPr>
              <a:t>questions</a:t>
            </a:r>
            <a:r>
              <a:rPr lang="en-US" b="1" dirty="0"/>
              <a:t> </a:t>
            </a:r>
            <a:r>
              <a:rPr sz="2400" b="1" dirty="0">
                <a:solidFill>
                  <a:srgbClr val="656364"/>
                </a:solidFill>
              </a:rPr>
              <a:t>can be emailed to: </a:t>
            </a:r>
            <a:endParaRPr lang="en-US" b="1" dirty="0"/>
          </a:p>
          <a:p>
            <a:pPr lvl="0" algn="ctr">
              <a:buSzTx/>
              <a:buNone/>
              <a:defRPr sz="1800">
                <a:solidFill>
                  <a:srgbClr val="000000"/>
                </a:solidFill>
              </a:defRPr>
            </a:pPr>
            <a:r>
              <a:rPr lang="en-US" sz="2400" b="1" dirty="0">
                <a:solidFill>
                  <a:srgbClr val="656364"/>
                </a:solidFill>
              </a:rPr>
              <a:t>socialinvestments</a:t>
            </a:r>
            <a:r>
              <a:rPr sz="2400" b="1" dirty="0">
                <a:solidFill>
                  <a:srgbClr val="656364"/>
                </a:solidFill>
              </a:rPr>
              <a:t>@kresge.org</a:t>
            </a:r>
            <a:endParaRPr lang="en-US" sz="2400" b="1" dirty="0">
              <a:solidFill>
                <a:srgbClr val="656364"/>
              </a:solidFill>
            </a:endParaRPr>
          </a:p>
          <a:p>
            <a:pPr lvl="0" algn="ctr">
              <a:buSzTx/>
              <a:buNone/>
              <a:defRPr sz="1800">
                <a:solidFill>
                  <a:srgbClr val="000000"/>
                </a:solidFill>
              </a:defRPr>
            </a:pPr>
            <a:endParaRPr lang="en-US" sz="2400" b="1" dirty="0">
              <a:solidFill>
                <a:srgbClr val="656364"/>
              </a:solidFill>
            </a:endParaRPr>
          </a:p>
          <a:p>
            <a:pPr lvl="0" algn="ctr">
              <a:buSzTx/>
              <a:buNone/>
              <a:defRPr sz="1800">
                <a:solidFill>
                  <a:srgbClr val="000000"/>
                </a:solidFill>
              </a:defRPr>
            </a:pPr>
            <a:endParaRPr lang="en-US" sz="2400" b="1" dirty="0">
              <a:solidFill>
                <a:srgbClr val="656364"/>
              </a:solidFill>
            </a:endParaRPr>
          </a:p>
          <a:p>
            <a:pPr lvl="0" algn="ctr">
              <a:buSzTx/>
              <a:buNone/>
              <a:defRPr sz="1800">
                <a:solidFill>
                  <a:srgbClr val="000000"/>
                </a:solidFill>
              </a:defRPr>
            </a:pPr>
            <a:r>
              <a:rPr lang="en-US" sz="2400" b="1" dirty="0">
                <a:solidFill>
                  <a:srgbClr val="656364"/>
                </a:solidFill>
              </a:rPr>
              <a:t>@</a:t>
            </a:r>
            <a:r>
              <a:rPr lang="en-US" sz="2400" b="1" dirty="0" err="1">
                <a:solidFill>
                  <a:srgbClr val="656364"/>
                </a:solidFill>
              </a:rPr>
              <a:t>kresgefdn</a:t>
            </a:r>
            <a:endParaRPr lang="en-US" sz="2400" b="1" dirty="0">
              <a:solidFill>
                <a:srgbClr val="656364"/>
              </a:solidFill>
            </a:endParaRPr>
          </a:p>
          <a:p>
            <a:pPr lvl="0" algn="ctr">
              <a:buSzTx/>
              <a:buNone/>
              <a:defRPr sz="1800">
                <a:solidFill>
                  <a:srgbClr val="000000"/>
                </a:solidFill>
              </a:defRPr>
            </a:pPr>
            <a:r>
              <a:rPr lang="en-US" sz="2400" b="1" dirty="0">
                <a:solidFill>
                  <a:srgbClr val="656364"/>
                </a:solidFill>
              </a:rPr>
              <a:t> @</a:t>
            </a:r>
            <a:r>
              <a:rPr lang="en-US" sz="2400" b="1" dirty="0" err="1">
                <a:solidFill>
                  <a:srgbClr val="656364"/>
                </a:solidFill>
              </a:rPr>
              <a:t>kresgesocinv</a:t>
            </a:r>
            <a:endParaRPr lang="en-US" sz="2400" b="1" dirty="0">
              <a:solidFill>
                <a:srgbClr val="656364"/>
              </a:solidFill>
            </a:endParaRPr>
          </a:p>
        </p:txBody>
      </p:sp>
      <p:sp>
        <p:nvSpPr>
          <p:cNvPr id="248" name="Shape 248"/>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19</a:t>
            </a:fld>
            <a:endParaRPr sz="1000">
              <a:solidFill>
                <a:srgbClr val="939393"/>
              </a:solidFill>
            </a:endParaRPr>
          </a:p>
        </p:txBody>
      </p:sp>
      <p:pic>
        <p:nvPicPr>
          <p:cNvPr id="16" name="Picture 15"/>
          <p:cNvPicPr>
            <a:picLocks noChangeAspect="1"/>
          </p:cNvPicPr>
          <p:nvPr/>
        </p:nvPicPr>
        <p:blipFill>
          <a:blip r:embed="rId3" cstate="print"/>
          <a:stretch>
            <a:fillRect/>
          </a:stretch>
        </p:blipFill>
        <p:spPr>
          <a:xfrm>
            <a:off x="2639300" y="5530005"/>
            <a:ext cx="319257" cy="31925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dirty="0">
                <a:solidFill>
                  <a:srgbClr val="FFFFFF"/>
                </a:solidFill>
              </a:rPr>
              <a:t>Today’s </a:t>
            </a:r>
            <a:r>
              <a:rPr sz="2400" dirty="0" smtClean="0">
                <a:solidFill>
                  <a:srgbClr val="FFFFFF"/>
                </a:solidFill>
              </a:rPr>
              <a:t>Presenter</a:t>
            </a:r>
            <a:r>
              <a:rPr lang="en-US" sz="2400" dirty="0" smtClean="0">
                <a:solidFill>
                  <a:srgbClr val="FFFFFF"/>
                </a:solidFill>
              </a:rPr>
              <a:t>s</a:t>
            </a:r>
            <a:r>
              <a:rPr sz="2400" dirty="0" smtClean="0">
                <a:solidFill>
                  <a:srgbClr val="FFFFFF"/>
                </a:solidFill>
              </a:rPr>
              <a:t> </a:t>
            </a:r>
            <a:endParaRPr sz="2400" dirty="0">
              <a:solidFill>
                <a:srgbClr val="FFFFFF"/>
              </a:solidFill>
            </a:endParaRPr>
          </a:p>
        </p:txBody>
      </p:sp>
      <p:sp>
        <p:nvSpPr>
          <p:cNvPr id="90" name="Shape 90"/>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2</a:t>
            </a:fld>
            <a:endParaRPr sz="1000">
              <a:solidFill>
                <a:srgbClr val="939393"/>
              </a:solidFill>
            </a:endParaRPr>
          </a:p>
        </p:txBody>
      </p:sp>
      <p:sp>
        <p:nvSpPr>
          <p:cNvPr id="94" name="Shape 94"/>
          <p:cNvSpPr/>
          <p:nvPr/>
        </p:nvSpPr>
        <p:spPr>
          <a:xfrm>
            <a:off x="800100" y="4392784"/>
            <a:ext cx="3541594" cy="9233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a:solidFill>
                  <a:srgbClr val="000000"/>
                </a:solidFill>
              </a:defRPr>
            </a:pPr>
            <a:r>
              <a:rPr lang="en-US" b="1" dirty="0">
                <a:solidFill>
                  <a:srgbClr val="494848"/>
                </a:solidFill>
                <a:latin typeface="Arial"/>
                <a:ea typeface="Calibri"/>
                <a:cs typeface="Arial"/>
                <a:sym typeface="Calibri"/>
              </a:rPr>
              <a:t>Joe </a:t>
            </a:r>
            <a:r>
              <a:rPr lang="en-US" b="1" dirty="0" smtClean="0">
                <a:solidFill>
                  <a:srgbClr val="494848"/>
                </a:solidFill>
                <a:latin typeface="Arial"/>
                <a:ea typeface="Calibri"/>
                <a:cs typeface="Arial"/>
                <a:sym typeface="Calibri"/>
              </a:rPr>
              <a:t>Evans</a:t>
            </a:r>
            <a:endParaRPr dirty="0">
              <a:latin typeface="Arial"/>
              <a:ea typeface="Calibri"/>
              <a:cs typeface="Arial"/>
              <a:sym typeface="Calibri"/>
            </a:endParaRPr>
          </a:p>
          <a:p>
            <a:pPr lvl="0">
              <a:defRPr>
                <a:solidFill>
                  <a:srgbClr val="000000"/>
                </a:solidFill>
              </a:defRPr>
            </a:pPr>
            <a:r>
              <a:rPr lang="en-US" dirty="0">
                <a:solidFill>
                  <a:srgbClr val="494848"/>
                </a:solidFill>
                <a:latin typeface="Arial"/>
                <a:ea typeface="Calibri"/>
                <a:cs typeface="Arial"/>
                <a:sym typeface="Calibri"/>
              </a:rPr>
              <a:t>Portfolio </a:t>
            </a:r>
            <a:r>
              <a:rPr lang="en-US" dirty="0" smtClean="0">
                <a:solidFill>
                  <a:srgbClr val="494848"/>
                </a:solidFill>
                <a:latin typeface="Arial"/>
                <a:ea typeface="Calibri"/>
                <a:cs typeface="Arial"/>
                <a:sym typeface="Calibri"/>
              </a:rPr>
              <a:t>Manager,</a:t>
            </a:r>
            <a:endParaRPr lang="en-US" dirty="0">
              <a:solidFill>
                <a:srgbClr val="494848"/>
              </a:solidFill>
              <a:latin typeface="Arial"/>
              <a:ea typeface="Calibri"/>
              <a:cs typeface="Arial"/>
              <a:sym typeface="Calibri"/>
            </a:endParaRPr>
          </a:p>
          <a:p>
            <a:pPr lvl="0">
              <a:defRPr>
                <a:solidFill>
                  <a:srgbClr val="000000"/>
                </a:solidFill>
              </a:defRPr>
            </a:pPr>
            <a:r>
              <a:rPr lang="en-US" dirty="0">
                <a:latin typeface="Arial"/>
                <a:ea typeface="Calibri"/>
                <a:cs typeface="Arial"/>
                <a:sym typeface="Calibri"/>
              </a:rPr>
              <a:t>Social Investment </a:t>
            </a:r>
            <a:r>
              <a:rPr lang="en-US" dirty="0" smtClean="0">
                <a:latin typeface="Arial"/>
                <a:ea typeface="Calibri"/>
                <a:cs typeface="Arial"/>
                <a:sym typeface="Calibri"/>
              </a:rPr>
              <a:t>Practice</a:t>
            </a:r>
            <a:endParaRPr lang="en-US" dirty="0">
              <a:latin typeface="Arial"/>
              <a:ea typeface="Calibri"/>
              <a:cs typeface="Arial"/>
              <a:sym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0100" y="1521338"/>
            <a:ext cx="2114609" cy="26521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9464" y="1521339"/>
            <a:ext cx="2114609" cy="2652101"/>
          </a:xfrm>
          <a:prstGeom prst="rect">
            <a:avLst/>
          </a:prstGeom>
        </p:spPr>
      </p:pic>
      <p:sp>
        <p:nvSpPr>
          <p:cNvPr id="8" name="Shape 94"/>
          <p:cNvSpPr/>
          <p:nvPr/>
        </p:nvSpPr>
        <p:spPr>
          <a:xfrm>
            <a:off x="4802479" y="4379136"/>
            <a:ext cx="3541594" cy="9233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r">
              <a:defRPr>
                <a:solidFill>
                  <a:srgbClr val="000000"/>
                </a:solidFill>
              </a:defRPr>
            </a:pPr>
            <a:r>
              <a:rPr lang="en-US" b="1" dirty="0" smtClean="0">
                <a:solidFill>
                  <a:srgbClr val="494848"/>
                </a:solidFill>
                <a:latin typeface="Arial"/>
                <a:ea typeface="Calibri"/>
                <a:cs typeface="Arial"/>
                <a:sym typeface="Calibri"/>
              </a:rPr>
              <a:t>Erin Patten</a:t>
            </a:r>
            <a:endParaRPr dirty="0">
              <a:latin typeface="Arial"/>
              <a:ea typeface="Calibri"/>
              <a:cs typeface="Arial"/>
              <a:sym typeface="Calibri"/>
            </a:endParaRPr>
          </a:p>
          <a:p>
            <a:pPr lvl="0" algn="r">
              <a:defRPr>
                <a:solidFill>
                  <a:srgbClr val="000000"/>
                </a:solidFill>
              </a:defRPr>
            </a:pPr>
            <a:r>
              <a:rPr lang="en-US" dirty="0" smtClean="0">
                <a:solidFill>
                  <a:srgbClr val="494848"/>
                </a:solidFill>
                <a:latin typeface="Arial"/>
                <a:ea typeface="Calibri"/>
                <a:cs typeface="Arial"/>
                <a:sym typeface="Calibri"/>
              </a:rPr>
              <a:t>Sp</a:t>
            </a:r>
            <a:r>
              <a:rPr lang="en-US" dirty="0" smtClean="0">
                <a:latin typeface="Arial"/>
                <a:ea typeface="Calibri"/>
                <a:cs typeface="Arial"/>
                <a:sym typeface="Calibri"/>
              </a:rPr>
              <a:t>ecial Assistant to the President</a:t>
            </a:r>
          </a:p>
          <a:p>
            <a:pPr lvl="0" algn="r">
              <a:defRPr>
                <a:solidFill>
                  <a:srgbClr val="000000"/>
                </a:solidFill>
              </a:defRPr>
            </a:pPr>
            <a:r>
              <a:rPr lang="en-US" dirty="0" smtClean="0">
                <a:solidFill>
                  <a:srgbClr val="494848"/>
                </a:solidFill>
                <a:latin typeface="Arial"/>
                <a:ea typeface="Calibri"/>
                <a:cs typeface="Arial"/>
                <a:sym typeface="Calibri"/>
              </a:rPr>
              <a:t>Executive Office</a:t>
            </a:r>
            <a:r>
              <a:rPr lang="en-US" sz="1400" dirty="0" smtClean="0"/>
              <a:t>   </a:t>
            </a:r>
            <a:endParaRPr lang="en-US" sz="14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sz="2400">
                <a:solidFill>
                  <a:srgbClr val="FFFFFF"/>
                </a:solidFill>
              </a:rPr>
              <a:t>Goals of this webinar</a:t>
            </a:r>
          </a:p>
        </p:txBody>
      </p:sp>
      <p:sp>
        <p:nvSpPr>
          <p:cNvPr id="76" name="Shape 76"/>
          <p:cNvSpPr>
            <a:spLocks noGrp="1"/>
          </p:cNvSpPr>
          <p:nvPr>
            <p:ph type="body" idx="1"/>
          </p:nvPr>
        </p:nvSpPr>
        <p:spPr>
          <a:xfrm>
            <a:off x="627239" y="4181236"/>
            <a:ext cx="8229601" cy="499100"/>
          </a:xfrm>
          <a:prstGeom prst="rect">
            <a:avLst/>
          </a:prstGeom>
        </p:spPr>
        <p:txBody>
          <a:bodyPr/>
          <a:lstStyle>
            <a:lvl1pPr marL="457200" indent="-457200">
              <a:buClr>
                <a:srgbClr val="656364"/>
              </a:buClr>
            </a:lvl1pPr>
          </a:lstStyle>
          <a:p>
            <a:pPr lvl="0">
              <a:defRPr sz="1800">
                <a:solidFill>
                  <a:srgbClr val="000000"/>
                </a:solidFill>
              </a:defRPr>
            </a:pPr>
            <a:r>
              <a:rPr sz="2400" dirty="0">
                <a:solidFill>
                  <a:srgbClr val="656364"/>
                </a:solidFill>
              </a:rPr>
              <a:t>Discuss details on how to apply</a:t>
            </a:r>
          </a:p>
        </p:txBody>
      </p:sp>
      <p:sp>
        <p:nvSpPr>
          <p:cNvPr id="78" name="Shape 78"/>
          <p:cNvSpPr>
            <a:spLocks noGrp="1"/>
          </p:cNvSpPr>
          <p:nvPr>
            <p:ph type="sldNum" sz="quarter" idx="2"/>
          </p:nvPr>
        </p:nvSpPr>
        <p:spPr>
          <a:xfrm>
            <a:off x="6553200" y="6231210"/>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3</a:t>
            </a:fld>
            <a:endParaRPr sz="1000">
              <a:solidFill>
                <a:srgbClr val="939393"/>
              </a:solidFill>
            </a:endParaRPr>
          </a:p>
        </p:txBody>
      </p:sp>
      <p:sp>
        <p:nvSpPr>
          <p:cNvPr id="82" name="Shape 82"/>
          <p:cNvSpPr/>
          <p:nvPr/>
        </p:nvSpPr>
        <p:spPr>
          <a:xfrm>
            <a:off x="627242" y="2607361"/>
            <a:ext cx="8229600" cy="499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457200" indent="-457200">
              <a:spcBef>
                <a:spcPts val="500"/>
              </a:spcBef>
              <a:buClr>
                <a:srgbClr val="656364"/>
              </a:buClr>
              <a:buSzPct val="100000"/>
              <a:buFont typeface="Arial"/>
              <a:buChar char="•"/>
              <a:defRPr sz="2400">
                <a:solidFill>
                  <a:srgbClr val="656364"/>
                </a:solidFill>
                <a:latin typeface="Arial"/>
                <a:ea typeface="Arial"/>
                <a:cs typeface="Arial"/>
                <a:sym typeface="Arial"/>
              </a:defRPr>
            </a:lvl1pPr>
          </a:lstStyle>
          <a:p>
            <a:pPr lvl="0">
              <a:defRPr sz="1800">
                <a:solidFill>
                  <a:srgbClr val="000000"/>
                </a:solidFill>
              </a:defRPr>
            </a:pPr>
            <a:r>
              <a:rPr sz="2400" dirty="0">
                <a:solidFill>
                  <a:srgbClr val="656364"/>
                </a:solidFill>
              </a:rPr>
              <a:t>Share background and intent of this funding opportunity</a:t>
            </a:r>
          </a:p>
        </p:txBody>
      </p:sp>
      <p:sp>
        <p:nvSpPr>
          <p:cNvPr id="83" name="Shape 83"/>
          <p:cNvSpPr/>
          <p:nvPr/>
        </p:nvSpPr>
        <p:spPr>
          <a:xfrm>
            <a:off x="627240" y="4956673"/>
            <a:ext cx="8229601" cy="499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457200" indent="-457200">
              <a:spcBef>
                <a:spcPts val="500"/>
              </a:spcBef>
              <a:buClr>
                <a:srgbClr val="656364"/>
              </a:buClr>
              <a:buSzPct val="100000"/>
              <a:buFont typeface="Arial"/>
              <a:buChar char="•"/>
              <a:defRPr sz="2400">
                <a:solidFill>
                  <a:srgbClr val="656364"/>
                </a:solidFill>
                <a:latin typeface="Arial"/>
                <a:ea typeface="Arial"/>
                <a:cs typeface="Arial"/>
                <a:sym typeface="Arial"/>
              </a:defRPr>
            </a:lvl1pPr>
          </a:lstStyle>
          <a:p>
            <a:pPr lvl="0">
              <a:defRPr sz="1800">
                <a:solidFill>
                  <a:srgbClr val="000000"/>
                </a:solidFill>
              </a:defRPr>
            </a:pPr>
            <a:r>
              <a:rPr sz="2400" dirty="0">
                <a:solidFill>
                  <a:srgbClr val="656364"/>
                </a:solidFill>
              </a:rPr>
              <a:t>Answer your questions</a:t>
            </a:r>
          </a:p>
        </p:txBody>
      </p:sp>
      <p:sp>
        <p:nvSpPr>
          <p:cNvPr id="85" name="Shape 85"/>
          <p:cNvSpPr/>
          <p:nvPr/>
        </p:nvSpPr>
        <p:spPr>
          <a:xfrm>
            <a:off x="627240" y="3464719"/>
            <a:ext cx="8229601" cy="499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457200" indent="-457200">
              <a:spcBef>
                <a:spcPts val="500"/>
              </a:spcBef>
              <a:buClr>
                <a:srgbClr val="656364"/>
              </a:buClr>
              <a:buSzPct val="100000"/>
              <a:buFont typeface="Arial"/>
              <a:buChar char="•"/>
              <a:defRPr sz="2400">
                <a:solidFill>
                  <a:srgbClr val="656364"/>
                </a:solidFill>
                <a:latin typeface="Arial"/>
                <a:ea typeface="Arial"/>
                <a:cs typeface="Arial"/>
                <a:sym typeface="Arial"/>
              </a:defRPr>
            </a:lvl1pPr>
          </a:lstStyle>
          <a:p>
            <a:pPr lvl="0">
              <a:defRPr sz="1800">
                <a:solidFill>
                  <a:srgbClr val="000000"/>
                </a:solidFill>
              </a:defRPr>
            </a:pPr>
            <a:r>
              <a:rPr sz="2400" dirty="0">
                <a:solidFill>
                  <a:srgbClr val="656364"/>
                </a:solidFill>
              </a:rPr>
              <a:t>Outline what we are seeking in competitive proposals</a:t>
            </a:r>
          </a:p>
        </p:txBody>
      </p:sp>
      <p:sp>
        <p:nvSpPr>
          <p:cNvPr id="2" name="TextBox 1"/>
          <p:cNvSpPr txBox="1"/>
          <p:nvPr/>
        </p:nvSpPr>
        <p:spPr>
          <a:xfrm>
            <a:off x="627241" y="1660182"/>
            <a:ext cx="8229601"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buFont typeface="Arial" panose="020B0604020202020204" pitchFamily="34" charset="0"/>
              <a:buChar char="•"/>
              <a:defRPr sz="1800">
                <a:solidFill>
                  <a:srgbClr val="000000"/>
                </a:solidFill>
              </a:defRPr>
            </a:pPr>
            <a:r>
              <a:rPr lang="en-US" sz="2400" dirty="0">
                <a:solidFill>
                  <a:srgbClr val="656364"/>
                </a:solidFill>
                <a:latin typeface="Arial" panose="020B0604020202020204" pitchFamily="34" charset="0"/>
                <a:cs typeface="Arial" panose="020B0604020202020204" pitchFamily="34" charset="0"/>
              </a:rPr>
              <a:t>Share background of Kresge and our social investment work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5">
                                            <p:bg/>
                                          </p:spTgt>
                                        </p:tgtEl>
                                        <p:attrNameLst>
                                          <p:attrName>style.visibility</p:attrName>
                                        </p:attrNameLst>
                                      </p:cBhvr>
                                      <p:to>
                                        <p:strVal val="visible"/>
                                      </p:to>
                                    </p:set>
                                  </p:childTnLst>
                                </p:cTn>
                              </p:par>
                              <p:par>
                                <p:cTn id="13" presetID="1" presetClass="entr" presetSubtype="0" fill="hold" grpId="2">
                                  <p:stCondLst>
                                    <p:cond delay="0"/>
                                  </p:stCondLst>
                                  <p:iterate>
                                    <p:tmAbs val="0"/>
                                  </p:iterate>
                                  <p:childTnLst>
                                    <p:set>
                                      <p:cBhvr>
                                        <p:cTn id="14" fill="hold"/>
                                        <p:tgtEl>
                                          <p:spTgt spid="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6">
                                            <p:bg/>
                                          </p:spTgt>
                                        </p:tgtEl>
                                        <p:attrNameLst>
                                          <p:attrName>style.visibility</p:attrName>
                                        </p:attrNameLst>
                                      </p:cBhvr>
                                      <p:to>
                                        <p:strVal val="visible"/>
                                      </p:to>
                                    </p:set>
                                  </p:childTnLst>
                                </p:cTn>
                              </p:par>
                              <p:par>
                                <p:cTn id="19" presetID="1" presetClass="entr" presetSubtype="0" fill="hold" grpId="4">
                                  <p:stCondLst>
                                    <p:cond delay="0"/>
                                  </p:stCondLst>
                                  <p:iterate>
                                    <p:tmAbs val="0"/>
                                  </p:iterate>
                                  <p:childTnLst>
                                    <p:set>
                                      <p:cBhvr>
                                        <p:cTn id="20" fill="hold"/>
                                        <p:tgtEl>
                                          <p:spTgt spid="7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5" nodeType="clickEffect">
                                  <p:stCondLst>
                                    <p:cond delay="0"/>
                                  </p:stCondLst>
                                  <p:iterate>
                                    <p:tmAbs val="0"/>
                                  </p:iterate>
                                  <p:childTnLst>
                                    <p:set>
                                      <p:cBhvr>
                                        <p:cTn id="24" fill="hold"/>
                                        <p:tgtEl>
                                          <p:spTgt spid="83">
                                            <p:bg/>
                                          </p:spTgt>
                                        </p:tgtEl>
                                        <p:attrNameLst>
                                          <p:attrName>style.visibility</p:attrName>
                                        </p:attrNameLst>
                                      </p:cBhvr>
                                      <p:to>
                                        <p:strVal val="visible"/>
                                      </p:to>
                                    </p:set>
                                  </p:childTnLst>
                                </p:cTn>
                              </p:par>
                              <p:par>
                                <p:cTn id="25" presetID="1" presetClass="entr" presetSubtype="0" fill="hold" grpId="5">
                                  <p:stCondLst>
                                    <p:cond delay="0"/>
                                  </p:stCondLst>
                                  <p:iterate>
                                    <p:tmAbs val="0"/>
                                  </p:iterate>
                                  <p:childTnLst>
                                    <p:set>
                                      <p:cBhvr>
                                        <p:cTn id="26" fill="hold"/>
                                        <p:tgtEl>
                                          <p:spTgt spid="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4" build="p" bldLvl="5" animBg="1" advAuto="0"/>
      <p:bldP spid="82" grpId="1" build="p" bldLvl="5" animBg="1" advAuto="0"/>
      <p:bldP spid="83" grpId="5" build="p" bldLvl="5" animBg="1" advAuto="0"/>
      <p:bldP spid="85"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520699" y="1359298"/>
            <a:ext cx="7875203" cy="220059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l">
              <a:spcBef>
                <a:spcPts val="600"/>
              </a:spcBef>
              <a:defRPr>
                <a:solidFill>
                  <a:srgbClr val="000000"/>
                </a:solidFill>
              </a:defRPr>
            </a:pPr>
            <a:r>
              <a:rPr lang="en-US" sz="2200" dirty="0" err="1">
                <a:solidFill>
                  <a:srgbClr val="656364"/>
                </a:solidFill>
                <a:latin typeface="Arial"/>
                <a:ea typeface="Arial"/>
                <a:cs typeface="Arial"/>
                <a:sym typeface="Arial"/>
              </a:rPr>
              <a:t>Kresge</a:t>
            </a:r>
            <a:r>
              <a:rPr lang="en-US" sz="2200" dirty="0">
                <a:solidFill>
                  <a:srgbClr val="656364"/>
                </a:solidFill>
                <a:latin typeface="Arial"/>
                <a:ea typeface="Arial"/>
                <a:cs typeface="Arial"/>
                <a:sym typeface="Arial"/>
              </a:rPr>
              <a:t> is a $3.6 billion private, national foundation that works to expand opportunities for low income people living in America’s cities</a:t>
            </a:r>
          </a:p>
          <a:p>
            <a:pPr lvl="0" algn="l">
              <a:spcBef>
                <a:spcPts val="600"/>
              </a:spcBef>
              <a:defRPr>
                <a:solidFill>
                  <a:srgbClr val="000000"/>
                </a:solidFill>
              </a:defRPr>
            </a:pPr>
            <a:r>
              <a:rPr lang="en-US" sz="2200" dirty="0">
                <a:solidFill>
                  <a:srgbClr val="656364"/>
                </a:solidFill>
                <a:latin typeface="Arial"/>
                <a:ea typeface="Arial"/>
                <a:cs typeface="Arial"/>
                <a:sym typeface="Arial"/>
              </a:rPr>
              <a:t>Through the work of our programs and partners, we help vulnerable people improve their life circumstances and join the economic mainstream</a:t>
            </a:r>
          </a:p>
        </p:txBody>
      </p:sp>
      <p:pic>
        <p:nvPicPr>
          <p:cNvPr id="103" name="image13.jpg"/>
          <p:cNvPicPr/>
          <p:nvPr/>
        </p:nvPicPr>
        <p:blipFill>
          <a:blip r:embed="rId3" cstate="print">
            <a:extLst/>
          </a:blip>
          <a:stretch>
            <a:fillRect/>
          </a:stretch>
        </p:blipFill>
        <p:spPr>
          <a:xfrm>
            <a:off x="5881053" y="3856906"/>
            <a:ext cx="3325494" cy="2214390"/>
          </a:xfrm>
          <a:prstGeom prst="rect">
            <a:avLst/>
          </a:prstGeom>
          <a:ln w="12700">
            <a:solidFill>
              <a:srgbClr val="494848"/>
            </a:solidFill>
            <a:miter lim="400000"/>
          </a:ln>
        </p:spPr>
      </p:pic>
      <p:pic>
        <p:nvPicPr>
          <p:cNvPr id="104" name="image14.jpg"/>
          <p:cNvPicPr/>
          <p:nvPr/>
        </p:nvPicPr>
        <p:blipFill>
          <a:blip r:embed="rId4" cstate="print">
            <a:extLst/>
          </a:blip>
          <a:stretch>
            <a:fillRect/>
          </a:stretch>
        </p:blipFill>
        <p:spPr>
          <a:xfrm>
            <a:off x="-57246" y="3853546"/>
            <a:ext cx="2904526" cy="2221109"/>
          </a:xfrm>
          <a:prstGeom prst="rect">
            <a:avLst/>
          </a:prstGeom>
          <a:ln w="12700">
            <a:solidFill>
              <a:srgbClr val="494848"/>
            </a:solidFill>
            <a:miter lim="400000"/>
          </a:ln>
        </p:spPr>
      </p:pic>
      <p:pic>
        <p:nvPicPr>
          <p:cNvPr id="105" name="image15.jpg"/>
          <p:cNvPicPr/>
          <p:nvPr/>
        </p:nvPicPr>
        <p:blipFill>
          <a:blip r:embed="rId5" cstate="print">
            <a:extLst/>
          </a:blip>
          <a:stretch>
            <a:fillRect/>
          </a:stretch>
        </p:blipFill>
        <p:spPr>
          <a:xfrm>
            <a:off x="4300561" y="3856906"/>
            <a:ext cx="1700696" cy="2217749"/>
          </a:xfrm>
          <a:prstGeom prst="rect">
            <a:avLst/>
          </a:prstGeom>
          <a:ln w="12700">
            <a:solidFill>
              <a:srgbClr val="494848"/>
            </a:solidFill>
            <a:miter lim="400000"/>
          </a:ln>
        </p:spPr>
      </p:pic>
      <p:pic>
        <p:nvPicPr>
          <p:cNvPr id="106" name="image16.jpg"/>
          <p:cNvPicPr/>
          <p:nvPr/>
        </p:nvPicPr>
        <p:blipFill>
          <a:blip r:embed="rId6" cstate="print">
            <a:extLst/>
          </a:blip>
          <a:stretch>
            <a:fillRect/>
          </a:stretch>
        </p:blipFill>
        <p:spPr>
          <a:xfrm>
            <a:off x="1382880" y="3853546"/>
            <a:ext cx="3011073" cy="2221109"/>
          </a:xfrm>
          <a:prstGeom prst="rect">
            <a:avLst/>
          </a:prstGeom>
          <a:ln w="12700">
            <a:solidFill>
              <a:srgbClr val="494848"/>
            </a:solidFill>
            <a:miter lim="400000"/>
          </a:ln>
        </p:spPr>
      </p:pic>
      <p:sp>
        <p:nvSpPr>
          <p:cNvPr id="10"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4</a:t>
            </a:fld>
            <a:endParaRPr sz="1000">
              <a:solidFill>
                <a:srgbClr val="939393"/>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lang="en-US" sz="2400" dirty="0">
                <a:solidFill>
                  <a:srgbClr val="FFFFFF"/>
                </a:solidFill>
              </a:rPr>
              <a:t>Social Investing at </a:t>
            </a:r>
            <a:r>
              <a:rPr lang="en-US" sz="2400" dirty="0" err="1">
                <a:solidFill>
                  <a:srgbClr val="FFFFFF"/>
                </a:solidFill>
              </a:rPr>
              <a:t>Kresge</a:t>
            </a:r>
            <a:endParaRPr sz="2400" dirty="0">
              <a:solidFill>
                <a:srgbClr val="FFFFFF"/>
              </a:solidFill>
            </a:endParaRPr>
          </a:p>
        </p:txBody>
      </p:sp>
      <p:sp>
        <p:nvSpPr>
          <p:cNvPr id="143" name="Shape 14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5</a:t>
            </a:fld>
            <a:endParaRPr sz="1000">
              <a:solidFill>
                <a:srgbClr val="939393"/>
              </a:solidFill>
            </a:endParaRPr>
          </a:p>
        </p:txBody>
      </p:sp>
      <p:pic>
        <p:nvPicPr>
          <p:cNvPr id="2" name="Picture 1"/>
          <p:cNvPicPr>
            <a:picLocks noChangeAspect="1"/>
          </p:cNvPicPr>
          <p:nvPr/>
        </p:nvPicPr>
        <p:blipFill>
          <a:blip r:embed="rId3" cstate="print"/>
          <a:stretch>
            <a:fillRect/>
          </a:stretch>
        </p:blipFill>
        <p:spPr>
          <a:xfrm>
            <a:off x="446964" y="1232471"/>
            <a:ext cx="8250071" cy="5136287"/>
          </a:xfrm>
          <a:prstGeom prst="rect">
            <a:avLst/>
          </a:prstGeom>
        </p:spPr>
      </p:pic>
    </p:spTree>
    <p:extLst>
      <p:ext uri="{BB962C8B-B14F-4D97-AF65-F5344CB8AC3E}">
        <p14:creationId xmlns:p14="http://schemas.microsoft.com/office/powerpoint/2010/main" xmlns="" val="433311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07295" y="5041044"/>
            <a:ext cx="7729411" cy="1100924"/>
          </a:xfrm>
          <a:prstGeom prst="roundRect">
            <a:avLst/>
          </a:prstGeom>
          <a:solidFill>
            <a:schemeClr val="accent4">
              <a:lumMod val="20000"/>
              <a:lumOff val="80000"/>
            </a:schemeClr>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94848"/>
              </a:solidFill>
              <a:effectLst/>
              <a:uFillTx/>
              <a:latin typeface="+mj-lt"/>
              <a:ea typeface="+mj-ea"/>
              <a:cs typeface="+mj-cs"/>
              <a:sym typeface="Helvetica"/>
            </a:endParaRPr>
          </a:p>
        </p:txBody>
      </p:sp>
      <p:sp>
        <p:nvSpPr>
          <p:cNvPr id="135" name="Shape 135"/>
          <p:cNvSpPr>
            <a:spLocks noGrp="1"/>
          </p:cNvSpPr>
          <p:nvPr>
            <p:ph type="title"/>
          </p:nvPr>
        </p:nvSpPr>
        <p:spPr>
          <a:xfrm>
            <a:off x="457200" y="457199"/>
            <a:ext cx="8229600" cy="683886"/>
          </a:xfrm>
          <a:prstGeom prst="rect">
            <a:avLst/>
          </a:prstGeom>
        </p:spPr>
        <p:txBody>
          <a:bodyPr/>
          <a:lstStyle>
            <a:lvl1pPr>
              <a:defRPr sz="2400"/>
            </a:lvl1pPr>
          </a:lstStyle>
          <a:p>
            <a:pPr lvl="0">
              <a:defRPr sz="1800">
                <a:solidFill>
                  <a:srgbClr val="000000"/>
                </a:solidFill>
              </a:defRPr>
            </a:pPr>
            <a:r>
              <a:rPr lang="en-US" sz="2400" dirty="0">
                <a:solidFill>
                  <a:srgbClr val="FFFFFF"/>
                </a:solidFill>
              </a:rPr>
              <a:t>Kresge Community Finance </a:t>
            </a:r>
            <a:r>
              <a:rPr sz="2400" dirty="0">
                <a:solidFill>
                  <a:srgbClr val="FFFFFF"/>
                </a:solidFill>
              </a:rPr>
              <a:t>Funding Opportunity</a:t>
            </a:r>
          </a:p>
        </p:txBody>
      </p:sp>
      <p:sp>
        <p:nvSpPr>
          <p:cNvPr id="136" name="Shape 136"/>
          <p:cNvSpPr>
            <a:spLocks noGrp="1"/>
          </p:cNvSpPr>
          <p:nvPr>
            <p:ph type="body" idx="1"/>
          </p:nvPr>
        </p:nvSpPr>
        <p:spPr>
          <a:xfrm>
            <a:off x="707292" y="5294574"/>
            <a:ext cx="7729412" cy="892015"/>
          </a:xfrm>
          <a:prstGeom prst="rect">
            <a:avLst/>
          </a:prstGeom>
        </p:spPr>
        <p:txBody>
          <a:bodyPr anchor="ctr">
            <a:noAutofit/>
          </a:bodyPr>
          <a:lstStyle/>
          <a:p>
            <a:pPr marL="0" lvl="0" indent="0" algn="ctr">
              <a:lnSpc>
                <a:spcPct val="120000"/>
              </a:lnSpc>
              <a:buSzTx/>
              <a:buNone/>
              <a:defRPr sz="1800">
                <a:solidFill>
                  <a:srgbClr val="000000"/>
                </a:solidFill>
              </a:defRPr>
            </a:pPr>
            <a:r>
              <a:rPr lang="en-US" sz="2000" dirty="0">
                <a:solidFill>
                  <a:schemeClr val="tx1"/>
                </a:solidFill>
              </a:rPr>
              <a:t>Kresge plans to finance </a:t>
            </a:r>
            <a:r>
              <a:rPr lang="en-US" sz="2000" dirty="0" smtClean="0">
                <a:solidFill>
                  <a:schemeClr val="tx1"/>
                </a:solidFill>
              </a:rPr>
              <a:t>$30 million or more through </a:t>
            </a:r>
          </a:p>
          <a:p>
            <a:pPr marL="0" lvl="0" indent="0" algn="ctr">
              <a:lnSpc>
                <a:spcPct val="120000"/>
              </a:lnSpc>
              <a:buSzTx/>
              <a:buNone/>
              <a:defRPr sz="1800">
                <a:solidFill>
                  <a:srgbClr val="000000"/>
                </a:solidFill>
              </a:defRPr>
            </a:pPr>
            <a:r>
              <a:rPr lang="en-US" sz="2000" dirty="0" smtClean="0">
                <a:solidFill>
                  <a:schemeClr val="tx1"/>
                </a:solidFill>
              </a:rPr>
              <a:t>Kresge Community Finance, by March 2017</a:t>
            </a:r>
            <a:endParaRPr lang="en-US" sz="2000" dirty="0">
              <a:solidFill>
                <a:schemeClr val="tx1"/>
              </a:solidFill>
            </a:endParaRPr>
          </a:p>
          <a:p>
            <a:pPr marL="0" lvl="0" indent="0" algn="ctr">
              <a:lnSpc>
                <a:spcPct val="120000"/>
              </a:lnSpc>
              <a:buSzTx/>
              <a:buNone/>
              <a:defRPr sz="1800">
                <a:solidFill>
                  <a:srgbClr val="000000"/>
                </a:solidFill>
              </a:defRPr>
            </a:pPr>
            <a:r>
              <a:rPr lang="en-US" sz="2000" dirty="0">
                <a:solidFill>
                  <a:schemeClr val="tx1"/>
                </a:solidFill>
              </a:rPr>
              <a:t> </a:t>
            </a:r>
          </a:p>
        </p:txBody>
      </p:sp>
      <p:sp>
        <p:nvSpPr>
          <p:cNvPr id="138" name="Shape 138"/>
          <p:cNvSpPr>
            <a:spLocks noGrp="1"/>
          </p:cNvSpPr>
          <p:nvPr>
            <p:ph type="sldNum" sz="quarter" idx="2"/>
          </p:nvPr>
        </p:nvSpPr>
        <p:spPr>
          <a:xfrm>
            <a:off x="6553200" y="6231210"/>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6</a:t>
            </a:fld>
            <a:endParaRPr sz="1000">
              <a:solidFill>
                <a:srgbClr val="939393"/>
              </a:solidFill>
            </a:endParaRPr>
          </a:p>
        </p:txBody>
      </p:sp>
      <p:sp>
        <p:nvSpPr>
          <p:cNvPr id="4" name="Pentagon 3"/>
          <p:cNvSpPr/>
          <p:nvPr/>
        </p:nvSpPr>
        <p:spPr>
          <a:xfrm rot="5400000">
            <a:off x="2858155" y="-1118309"/>
            <a:ext cx="3427687" cy="8666805"/>
          </a:xfrm>
          <a:prstGeom prst="homePlate">
            <a:avLst>
              <a:gd name="adj" fmla="val 15658"/>
            </a:avLst>
          </a:prstGeom>
          <a:solidFill>
            <a:schemeClr val="accent1">
              <a:alpha val="10000"/>
            </a:schemeClr>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494848"/>
              </a:solidFill>
              <a:effectLst/>
              <a:uFillTx/>
              <a:latin typeface="+mj-lt"/>
              <a:ea typeface="+mj-ea"/>
              <a:cs typeface="+mj-cs"/>
              <a:sym typeface="Helvetica"/>
            </a:endParaRPr>
          </a:p>
        </p:txBody>
      </p:sp>
      <p:sp>
        <p:nvSpPr>
          <p:cNvPr id="5" name="TextBox 4"/>
          <p:cNvSpPr txBox="1"/>
          <p:nvPr/>
        </p:nvSpPr>
        <p:spPr>
          <a:xfrm>
            <a:off x="506045" y="1665712"/>
            <a:ext cx="8131910" cy="31393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800">
                <a:solidFill>
                  <a:srgbClr val="000000"/>
                </a:solidFill>
              </a:defRPr>
            </a:pPr>
            <a:r>
              <a:rPr lang="en-US" sz="2000" dirty="0">
                <a:solidFill>
                  <a:srgbClr val="535353"/>
                </a:solidFill>
              </a:rPr>
              <a:t>Kresge Community Finance aims to surface and accelerate efforts </a:t>
            </a:r>
            <a:r>
              <a:rPr lang="en-US" sz="2000" dirty="0" smtClean="0">
                <a:solidFill>
                  <a:srgbClr val="535353"/>
                </a:solidFill>
              </a:rPr>
              <a:t>that:</a:t>
            </a:r>
            <a:endParaRPr lang="en-US" sz="2000" dirty="0">
              <a:solidFill>
                <a:srgbClr val="535353"/>
              </a:solidFill>
            </a:endParaRPr>
          </a:p>
          <a:p>
            <a:pPr>
              <a:defRPr sz="1800">
                <a:solidFill>
                  <a:srgbClr val="000000"/>
                </a:solidFill>
              </a:defRPr>
            </a:pPr>
            <a:endParaRPr lang="en-US" sz="2000" dirty="0">
              <a:solidFill>
                <a:srgbClr val="535353"/>
              </a:solidFill>
            </a:endParaRPr>
          </a:p>
          <a:p>
            <a:pPr marL="342900" lvl="8" indent="-342900">
              <a:buFont typeface="Arial"/>
              <a:buChar char="•"/>
              <a:defRPr sz="1800">
                <a:solidFill>
                  <a:srgbClr val="000000"/>
                </a:solidFill>
              </a:defRPr>
            </a:pPr>
            <a:r>
              <a:rPr lang="en-US" sz="2000" dirty="0" smtClean="0">
                <a:solidFill>
                  <a:srgbClr val="535353"/>
                </a:solidFill>
              </a:rPr>
              <a:t>Expand opportunity in America’s cities</a:t>
            </a:r>
          </a:p>
          <a:p>
            <a:pPr marL="342900" lvl="8" indent="-342900">
              <a:buFont typeface="Arial"/>
              <a:buChar char="•"/>
              <a:defRPr sz="1800">
                <a:solidFill>
                  <a:srgbClr val="000000"/>
                </a:solidFill>
              </a:defRPr>
            </a:pPr>
            <a:endParaRPr lang="en-US" sz="2000" dirty="0">
              <a:solidFill>
                <a:srgbClr val="535353"/>
              </a:solidFill>
            </a:endParaRPr>
          </a:p>
          <a:p>
            <a:pPr marL="342900" lvl="8" indent="-342900">
              <a:buFont typeface="Arial"/>
              <a:buChar char="•"/>
              <a:defRPr sz="1800">
                <a:solidFill>
                  <a:srgbClr val="000000"/>
                </a:solidFill>
              </a:defRPr>
            </a:pPr>
            <a:r>
              <a:rPr lang="en-US" sz="2000" dirty="0" smtClean="0">
                <a:solidFill>
                  <a:srgbClr val="535353"/>
                </a:solidFill>
              </a:rPr>
              <a:t>Benefits low-income people</a:t>
            </a:r>
          </a:p>
          <a:p>
            <a:pPr marL="342900" lvl="8" indent="-342900">
              <a:buFont typeface="Arial"/>
              <a:buChar char="•"/>
              <a:defRPr sz="1800">
                <a:solidFill>
                  <a:srgbClr val="000000"/>
                </a:solidFill>
              </a:defRPr>
            </a:pPr>
            <a:endParaRPr lang="en-US" sz="2000" dirty="0">
              <a:solidFill>
                <a:srgbClr val="535353"/>
              </a:solidFill>
            </a:endParaRPr>
          </a:p>
          <a:p>
            <a:pPr marL="342900" lvl="8" indent="-342900">
              <a:buFont typeface="Arial"/>
              <a:buChar char="•"/>
              <a:defRPr sz="1800">
                <a:solidFill>
                  <a:srgbClr val="000000"/>
                </a:solidFill>
              </a:defRPr>
            </a:pPr>
            <a:r>
              <a:rPr lang="en-US" sz="2000" dirty="0" smtClean="0">
                <a:solidFill>
                  <a:srgbClr val="535353"/>
                </a:solidFill>
              </a:rPr>
              <a:t>Is aligned with one or more of Kresge’s programmatic focus areas</a:t>
            </a:r>
            <a:r>
              <a:rPr lang="en-US" sz="2000" dirty="0">
                <a:solidFill>
                  <a:srgbClr val="535353"/>
                </a:solidFill>
              </a:rPr>
              <a:t/>
            </a:r>
            <a:br>
              <a:rPr lang="en-US" sz="2000" dirty="0">
                <a:solidFill>
                  <a:srgbClr val="535353"/>
                </a:solidFill>
              </a:rPr>
            </a:br>
            <a:endParaRPr lang="en-US" sz="2000" dirty="0">
              <a:solidFill>
                <a:srgbClr val="535353"/>
              </a:solidFill>
            </a:endParaRPr>
          </a:p>
          <a:p>
            <a:pPr algn="l" rtl="0" latinLnBrk="1" hangingPunct="0"/>
            <a:endParaRPr lang="en-US" dirty="0"/>
          </a:p>
          <a:p>
            <a:pPr>
              <a:defRPr sz="1800">
                <a:solidFill>
                  <a:srgbClr val="000000"/>
                </a:solidFill>
              </a:defRPr>
            </a:pPr>
            <a:endParaRPr kumimoji="0" lang="en-US" sz="2000" b="0" i="0" u="none" strike="noStrike" cap="none" spc="0" normalizeH="0" baseline="0" dirty="0">
              <a:ln>
                <a:noFill/>
              </a:ln>
              <a:solidFill>
                <a:srgbClr val="494848"/>
              </a:solidFill>
              <a:effectLst/>
              <a:uFillTx/>
              <a:sym typeface="Helvetica"/>
            </a:endParaRPr>
          </a:p>
        </p:txBody>
      </p:sp>
    </p:spTree>
    <p:extLst>
      <p:ext uri="{BB962C8B-B14F-4D97-AF65-F5344CB8AC3E}">
        <p14:creationId xmlns:p14="http://schemas.microsoft.com/office/powerpoint/2010/main" xmlns="" val="22367837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ldNum" sz="quarter" idx="2"/>
          </p:nvPr>
        </p:nvSpPr>
        <p:spPr>
          <a:xfrm>
            <a:off x="6553200" y="6231210"/>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7</a:t>
            </a:fld>
            <a:endParaRPr sz="1000">
              <a:solidFill>
                <a:srgbClr val="939393"/>
              </a:solidFill>
            </a:endParaRPr>
          </a:p>
        </p:txBody>
      </p:sp>
      <p:sp>
        <p:nvSpPr>
          <p:cNvPr id="113" name="Shape 113"/>
          <p:cNvSpPr/>
          <p:nvPr/>
        </p:nvSpPr>
        <p:spPr>
          <a:xfrm>
            <a:off x="609329" y="2821551"/>
            <a:ext cx="3714843"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sz="2400" b="1" dirty="0">
                <a:solidFill>
                  <a:srgbClr val="656364"/>
                </a:solidFill>
                <a:latin typeface="Arial"/>
                <a:ea typeface="Arial"/>
                <a:cs typeface="Arial"/>
                <a:sym typeface="Arial"/>
              </a:rPr>
              <a:t>Arts &amp; Culture</a:t>
            </a:r>
            <a:br>
              <a:rPr sz="2400" b="1" dirty="0">
                <a:solidFill>
                  <a:srgbClr val="656364"/>
                </a:solidFill>
                <a:latin typeface="Arial"/>
                <a:ea typeface="Arial"/>
                <a:cs typeface="Arial"/>
                <a:sym typeface="Arial"/>
              </a:rPr>
            </a:br>
            <a:r>
              <a:rPr sz="2400" dirty="0">
                <a:solidFill>
                  <a:srgbClr val="656364"/>
                </a:solidFill>
                <a:latin typeface="Arial"/>
                <a:ea typeface="Arial"/>
                <a:cs typeface="Arial"/>
                <a:sym typeface="Arial"/>
              </a:rPr>
              <a:t>Seeks to build strong, healthy cities by promoting the integration of arts and culture in community revitalization.</a:t>
            </a:r>
            <a:endParaRPr dirty="0">
              <a:latin typeface="Calibri"/>
              <a:ea typeface="Calibri"/>
              <a:cs typeface="Calibri"/>
              <a:sym typeface="Calibri"/>
            </a:endParaRPr>
          </a:p>
        </p:txBody>
      </p:sp>
      <p:pic>
        <p:nvPicPr>
          <p:cNvPr id="116" name="image18.jpg"/>
          <p:cNvPicPr/>
          <p:nvPr/>
        </p:nvPicPr>
        <p:blipFill>
          <a:blip r:embed="rId3" cstate="print">
            <a:extLst/>
          </a:blip>
          <a:stretch>
            <a:fillRect/>
          </a:stretch>
        </p:blipFill>
        <p:spPr>
          <a:xfrm>
            <a:off x="4526543" y="2843169"/>
            <a:ext cx="4305402" cy="2265083"/>
          </a:xfrm>
          <a:prstGeom prst="rect">
            <a:avLst/>
          </a:prstGeom>
          <a:ln w="12700">
            <a:solidFill>
              <a:srgbClr val="494848"/>
            </a:solid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8</a:t>
            </a:fld>
            <a:endParaRPr sz="1000">
              <a:solidFill>
                <a:srgbClr val="939393"/>
              </a:solidFill>
            </a:endParaRPr>
          </a:p>
        </p:txBody>
      </p:sp>
      <p:sp>
        <p:nvSpPr>
          <p:cNvPr id="125" name="Shape 125"/>
          <p:cNvSpPr/>
          <p:nvPr/>
        </p:nvSpPr>
        <p:spPr>
          <a:xfrm>
            <a:off x="597417" y="2671175"/>
            <a:ext cx="3718209"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lang="en-US" sz="2400" b="1" dirty="0">
                <a:solidFill>
                  <a:srgbClr val="656364"/>
                </a:solidFill>
                <a:latin typeface="Arial"/>
                <a:ea typeface="Arial"/>
                <a:cs typeface="Arial"/>
                <a:sym typeface="Arial"/>
              </a:rPr>
              <a:t>Detroit</a:t>
            </a:r>
            <a:r>
              <a:rPr sz="2400" b="1" dirty="0">
                <a:solidFill>
                  <a:srgbClr val="656364"/>
                </a:solidFill>
                <a:latin typeface="Arial"/>
                <a:ea typeface="Arial"/>
                <a:cs typeface="Arial"/>
                <a:sym typeface="Arial"/>
              </a:rPr>
              <a:t/>
            </a:r>
            <a:br>
              <a:rPr sz="2400" b="1" dirty="0">
                <a:solidFill>
                  <a:srgbClr val="656364"/>
                </a:solidFill>
                <a:latin typeface="Arial"/>
                <a:ea typeface="Arial"/>
                <a:cs typeface="Arial"/>
                <a:sym typeface="Arial"/>
              </a:rPr>
            </a:br>
            <a:r>
              <a:rPr lang="en-US" sz="2400" dirty="0"/>
              <a:t>We use a comprehensive investment strategy in our hometown to advance opportunities for people to thrive.</a:t>
            </a:r>
            <a:endParaRPr lang="en-US" sz="2400" dirty="0">
              <a:latin typeface="Calibri"/>
              <a:ea typeface="Calibri"/>
              <a:cs typeface="Calibri"/>
              <a:sym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0014" y="2341548"/>
            <a:ext cx="4410859" cy="333334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212536"/>
            <a:ext cx="2133600" cy="22698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939393"/>
                </a:solidFill>
              </a:rPr>
              <a:pPr lvl="0">
                <a:defRPr sz="1800">
                  <a:solidFill>
                    <a:srgbClr val="000000"/>
                  </a:solidFill>
                </a:defRPr>
              </a:pPr>
              <a:t>9</a:t>
            </a:fld>
            <a:endParaRPr sz="1000">
              <a:solidFill>
                <a:srgbClr val="939393"/>
              </a:solidFill>
            </a:endParaRPr>
          </a:p>
        </p:txBody>
      </p:sp>
      <p:sp>
        <p:nvSpPr>
          <p:cNvPr id="125" name="Shape 125"/>
          <p:cNvSpPr/>
          <p:nvPr/>
        </p:nvSpPr>
        <p:spPr>
          <a:xfrm>
            <a:off x="365406" y="2457054"/>
            <a:ext cx="4333506" cy="267765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spcBef>
                <a:spcPts val="600"/>
              </a:spcBef>
              <a:defRPr>
                <a:solidFill>
                  <a:srgbClr val="000000"/>
                </a:solidFill>
              </a:defRPr>
            </a:pPr>
            <a:r>
              <a:rPr lang="en-US" sz="2400" b="1" dirty="0">
                <a:solidFill>
                  <a:srgbClr val="656364"/>
                </a:solidFill>
                <a:latin typeface="Arial"/>
                <a:ea typeface="Arial"/>
                <a:cs typeface="Arial"/>
                <a:sym typeface="Arial"/>
              </a:rPr>
              <a:t>Education</a:t>
            </a:r>
            <a:r>
              <a:rPr sz="2400" b="1" dirty="0">
                <a:solidFill>
                  <a:srgbClr val="656364"/>
                </a:solidFill>
                <a:latin typeface="Arial"/>
                <a:ea typeface="Arial"/>
                <a:cs typeface="Arial"/>
                <a:sym typeface="Arial"/>
              </a:rPr>
              <a:t/>
            </a:r>
            <a:br>
              <a:rPr sz="2400" b="1" dirty="0">
                <a:solidFill>
                  <a:srgbClr val="656364"/>
                </a:solidFill>
                <a:latin typeface="Arial"/>
                <a:ea typeface="Arial"/>
                <a:cs typeface="Arial"/>
                <a:sym typeface="Arial"/>
              </a:rPr>
            </a:br>
            <a:r>
              <a:rPr lang="en-US" sz="2400" dirty="0"/>
              <a:t>We promote postsecondary access and success for low-income, first-generation and underrepresented students living in cities in the United States and South Africa.</a:t>
            </a:r>
            <a:endParaRPr lang="en-US" sz="2400" dirty="0">
              <a:latin typeface="Calibri"/>
              <a:ea typeface="Calibri"/>
              <a:cs typeface="Calibri"/>
              <a:sym typeface="Calibri"/>
            </a:endParaRPr>
          </a:p>
        </p:txBody>
      </p:sp>
      <p:pic>
        <p:nvPicPr>
          <p:cNvPr id="2" name="Picture 1"/>
          <p:cNvPicPr>
            <a:picLocks noChangeAspect="1"/>
          </p:cNvPicPr>
          <p:nvPr/>
        </p:nvPicPr>
        <p:blipFill>
          <a:blip r:embed="rId3" cstate="print"/>
          <a:stretch>
            <a:fillRect/>
          </a:stretch>
        </p:blipFill>
        <p:spPr>
          <a:xfrm>
            <a:off x="4557460" y="2016807"/>
            <a:ext cx="4331055" cy="3273040"/>
          </a:xfrm>
          <a:prstGeom prst="rect">
            <a:avLst/>
          </a:prstGeom>
        </p:spPr>
      </p:pic>
    </p:spTree>
    <p:extLst>
      <p:ext uri="{BB962C8B-B14F-4D97-AF65-F5344CB8AC3E}">
        <p14:creationId xmlns:p14="http://schemas.microsoft.com/office/powerpoint/2010/main" xmlns="" val="3217750790"/>
      </p:ext>
    </p:extLst>
  </p:cSld>
  <p:clrMapOvr>
    <a:masterClrMapping/>
  </p:clrMapOvr>
  <p:transition spd="med"/>
</p:sld>
</file>

<file path=ppt/theme/theme1.xml><?xml version="1.0" encoding="utf-8"?>
<a:theme xmlns:a="http://schemas.openxmlformats.org/drawingml/2006/main" name="Defaul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CA59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948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CA59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948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CA59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948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CA59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948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5751</TotalTime>
  <Words>1992</Words>
  <Application>Microsoft Office PowerPoint</Application>
  <PresentationFormat>On-screen Show (4:3)</PresentationFormat>
  <Paragraphs>256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Kresge Community Finance   RFP Webinar April 13, 2016 </vt:lpstr>
      <vt:lpstr>Today’s Presenters </vt:lpstr>
      <vt:lpstr>Goals of this webinar</vt:lpstr>
      <vt:lpstr>Slide 4</vt:lpstr>
      <vt:lpstr>Social Investing at Kresge</vt:lpstr>
      <vt:lpstr>Kresge Community Finance Funding Opportunity</vt:lpstr>
      <vt:lpstr>Slide 7</vt:lpstr>
      <vt:lpstr>Slide 8</vt:lpstr>
      <vt:lpstr>Slide 9</vt:lpstr>
      <vt:lpstr>Slide 10</vt:lpstr>
      <vt:lpstr>Slide 11</vt:lpstr>
      <vt:lpstr>Slide 12</vt:lpstr>
      <vt:lpstr>Application Eligibility</vt:lpstr>
      <vt:lpstr>Key Terms</vt:lpstr>
      <vt:lpstr>Key Dates &amp; Proposal Requirements</vt:lpstr>
      <vt:lpstr>Mechanics of Application Process</vt:lpstr>
      <vt:lpstr>Top Frequently Asked Questions &amp; Answers</vt:lpstr>
      <vt:lpstr>Thank you!</vt:lpstr>
      <vt:lpstr>Additional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Local and Equitable: Food as a Creative Platform for Neighborhood Revitalization</dc:title>
  <dc:creator>Krista A. Jahnke</dc:creator>
  <cp:lastModifiedBy>Tim Fisher</cp:lastModifiedBy>
  <cp:revision>117</cp:revision>
  <cp:lastPrinted>2015-12-07T15:45:49Z</cp:lastPrinted>
  <dcterms:modified xsi:type="dcterms:W3CDTF">2016-04-15T13:14:02Z</dcterms:modified>
</cp:coreProperties>
</file>