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1"/>
  </p:notesMasterIdLst>
  <p:sldIdLst>
    <p:sldId id="256" r:id="rId2"/>
    <p:sldId id="353" r:id="rId3"/>
    <p:sldId id="2139" r:id="rId4"/>
    <p:sldId id="319" r:id="rId5"/>
    <p:sldId id="260" r:id="rId6"/>
    <p:sldId id="2144" r:id="rId7"/>
    <p:sldId id="2102" r:id="rId8"/>
    <p:sldId id="2145" r:id="rId9"/>
    <p:sldId id="2147" r:id="rId10"/>
    <p:sldId id="259" r:id="rId11"/>
    <p:sldId id="2148" r:id="rId12"/>
    <p:sldId id="2149" r:id="rId13"/>
    <p:sldId id="2141" r:id="rId14"/>
    <p:sldId id="2115" r:id="rId15"/>
    <p:sldId id="2116" r:id="rId16"/>
    <p:sldId id="2117" r:id="rId17"/>
    <p:sldId id="2118" r:id="rId18"/>
    <p:sldId id="2119" r:id="rId19"/>
    <p:sldId id="2120" r:id="rId20"/>
    <p:sldId id="2121" r:id="rId21"/>
    <p:sldId id="2122" r:id="rId22"/>
    <p:sldId id="2140" r:id="rId23"/>
    <p:sldId id="2150" r:id="rId24"/>
    <p:sldId id="2123" r:id="rId25"/>
    <p:sldId id="2124" r:id="rId26"/>
    <p:sldId id="2125" r:id="rId27"/>
    <p:sldId id="2126" r:id="rId28"/>
    <p:sldId id="2127" r:id="rId29"/>
    <p:sldId id="2130" r:id="rId30"/>
    <p:sldId id="2129" r:id="rId31"/>
    <p:sldId id="2151" r:id="rId32"/>
    <p:sldId id="2143" r:id="rId33"/>
    <p:sldId id="2132" r:id="rId34"/>
    <p:sldId id="2133" r:id="rId35"/>
    <p:sldId id="2134" r:id="rId36"/>
    <p:sldId id="2135" r:id="rId37"/>
    <p:sldId id="2136" r:id="rId38"/>
    <p:sldId id="2142" r:id="rId39"/>
    <p:sldId id="272"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Galaxie Polaris Light" panose="02000000000000000000" pitchFamily="2" charset="0"/>
      <p:regular r:id="rId46"/>
    </p:embeddedFont>
    <p:embeddedFont>
      <p:font typeface="Open Sans" panose="020B0606030504020204" pitchFamily="34" charset="0"/>
      <p:regular r:id="rId47"/>
      <p:bold r:id="rId48"/>
      <p:italic r:id="rId49"/>
      <p:boldItalic r:id="rId50"/>
    </p:embeddedFont>
    <p:embeddedFont>
      <p:font typeface="Trebuchet MS" panose="020B0703020202090204" pitchFamily="34" charset="0"/>
      <p:regular r:id="rId51"/>
      <p:bold r:id="rId52"/>
      <p:italic r:id="rId53"/>
      <p:boldItalic r:id="rId54"/>
    </p:embeddedFont>
    <p:embeddedFont>
      <p:font typeface="Wingdings 3" pitchFamily="2" charset="2"/>
      <p:regular r:id="rId55"/>
    </p:embeddedFont>
  </p:embeddedFontLst>
  <p:defaultTextStyle>
    <a:defPPr>
      <a:defRPr lang="en-US"/>
    </a:defPPr>
    <a:lvl1pPr marL="0" algn="l" defTabSz="457170" rtl="0" eaLnBrk="1" latinLnBrk="0" hangingPunct="1">
      <a:defRPr sz="1800" kern="1200">
        <a:solidFill>
          <a:schemeClr val="tx1"/>
        </a:solidFill>
        <a:latin typeface="+mn-lt"/>
        <a:ea typeface="+mn-ea"/>
        <a:cs typeface="+mn-cs"/>
      </a:defRPr>
    </a:lvl1pPr>
    <a:lvl2pPr marL="457170" algn="l" defTabSz="457170" rtl="0" eaLnBrk="1" latinLnBrk="0" hangingPunct="1">
      <a:defRPr sz="1800" kern="1200">
        <a:solidFill>
          <a:schemeClr val="tx1"/>
        </a:solidFill>
        <a:latin typeface="+mn-lt"/>
        <a:ea typeface="+mn-ea"/>
        <a:cs typeface="+mn-cs"/>
      </a:defRPr>
    </a:lvl2pPr>
    <a:lvl3pPr marL="914340" algn="l" defTabSz="457170" rtl="0" eaLnBrk="1" latinLnBrk="0" hangingPunct="1">
      <a:defRPr sz="1800" kern="1200">
        <a:solidFill>
          <a:schemeClr val="tx1"/>
        </a:solidFill>
        <a:latin typeface="+mn-lt"/>
        <a:ea typeface="+mn-ea"/>
        <a:cs typeface="+mn-cs"/>
      </a:defRPr>
    </a:lvl3pPr>
    <a:lvl4pPr marL="1371511" algn="l" defTabSz="457170" rtl="0" eaLnBrk="1" latinLnBrk="0" hangingPunct="1">
      <a:defRPr sz="1800" kern="1200">
        <a:solidFill>
          <a:schemeClr val="tx1"/>
        </a:solidFill>
        <a:latin typeface="+mn-lt"/>
        <a:ea typeface="+mn-ea"/>
        <a:cs typeface="+mn-cs"/>
      </a:defRPr>
    </a:lvl4pPr>
    <a:lvl5pPr marL="1828681" algn="l" defTabSz="457170" rtl="0" eaLnBrk="1" latinLnBrk="0" hangingPunct="1">
      <a:defRPr sz="1800" kern="1200">
        <a:solidFill>
          <a:schemeClr val="tx1"/>
        </a:solidFill>
        <a:latin typeface="+mn-lt"/>
        <a:ea typeface="+mn-ea"/>
        <a:cs typeface="+mn-cs"/>
      </a:defRPr>
    </a:lvl5pPr>
    <a:lvl6pPr marL="2285852" algn="l" defTabSz="457170" rtl="0" eaLnBrk="1" latinLnBrk="0" hangingPunct="1">
      <a:defRPr sz="1800" kern="1200">
        <a:solidFill>
          <a:schemeClr val="tx1"/>
        </a:solidFill>
        <a:latin typeface="+mn-lt"/>
        <a:ea typeface="+mn-ea"/>
        <a:cs typeface="+mn-cs"/>
      </a:defRPr>
    </a:lvl6pPr>
    <a:lvl7pPr marL="2743021" algn="l" defTabSz="457170" rtl="0" eaLnBrk="1" latinLnBrk="0" hangingPunct="1">
      <a:defRPr sz="1800" kern="1200">
        <a:solidFill>
          <a:schemeClr val="tx1"/>
        </a:solidFill>
        <a:latin typeface="+mn-lt"/>
        <a:ea typeface="+mn-ea"/>
        <a:cs typeface="+mn-cs"/>
      </a:defRPr>
    </a:lvl7pPr>
    <a:lvl8pPr marL="3200193" algn="l" defTabSz="457170" rtl="0" eaLnBrk="1" latinLnBrk="0" hangingPunct="1">
      <a:defRPr sz="1800" kern="1200">
        <a:solidFill>
          <a:schemeClr val="tx1"/>
        </a:solidFill>
        <a:latin typeface="+mn-lt"/>
        <a:ea typeface="+mn-ea"/>
        <a:cs typeface="+mn-cs"/>
      </a:defRPr>
    </a:lvl8pPr>
    <a:lvl9pPr marL="3657363" algn="l" defTabSz="45717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80"/>
    <a:srgbClr val="6471A8"/>
    <a:srgbClr val="D06E18"/>
    <a:srgbClr val="CD8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0"/>
    <p:restoredTop sz="87750" autoAdjust="0"/>
  </p:normalViewPr>
  <p:slideViewPr>
    <p:cSldViewPr snapToGrid="0" snapToObjects="1">
      <p:cViewPr varScale="1">
        <p:scale>
          <a:sx n="114" d="100"/>
          <a:sy n="114"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1AC77-03DD-744B-BE76-472257C6E821}" type="datetimeFigureOut">
              <a:rPr lang="en-US" smtClean="0"/>
              <a:t>9/22/21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B582A-0FD7-EA41-B52B-200B131A2498}" type="slidenum">
              <a:rPr lang="en-US" smtClean="0"/>
              <a:t>‹#›</a:t>
            </a:fld>
            <a:endParaRPr lang="en-US"/>
          </a:p>
        </p:txBody>
      </p:sp>
    </p:spTree>
    <p:extLst>
      <p:ext uri="{BB962C8B-B14F-4D97-AF65-F5344CB8AC3E}">
        <p14:creationId xmlns:p14="http://schemas.microsoft.com/office/powerpoint/2010/main" val="2795934565"/>
      </p:ext>
    </p:extLst>
  </p:cSld>
  <p:clrMap bg1="lt1" tx1="dk1" bg2="lt2" tx2="dk2" accent1="accent1" accent2="accent2" accent3="accent3" accent4="accent4" accent5="accent5" accent6="accent6" hlink="hlink" folHlink="folHlink"/>
  <p:notesStyle>
    <a:lvl1pPr marL="0" algn="l" defTabSz="914340" rtl="0" eaLnBrk="1" latinLnBrk="0" hangingPunct="1">
      <a:defRPr sz="1200" kern="1200">
        <a:solidFill>
          <a:schemeClr val="tx1"/>
        </a:solidFill>
        <a:latin typeface="+mn-lt"/>
        <a:ea typeface="+mn-ea"/>
        <a:cs typeface="+mn-cs"/>
      </a:defRPr>
    </a:lvl1pPr>
    <a:lvl2pPr marL="457170" algn="l" defTabSz="914340" rtl="0" eaLnBrk="1" latinLnBrk="0" hangingPunct="1">
      <a:defRPr sz="1200" kern="1200">
        <a:solidFill>
          <a:schemeClr val="tx1"/>
        </a:solidFill>
        <a:latin typeface="+mn-lt"/>
        <a:ea typeface="+mn-ea"/>
        <a:cs typeface="+mn-cs"/>
      </a:defRPr>
    </a:lvl2pPr>
    <a:lvl3pPr marL="914340" algn="l" defTabSz="914340" rtl="0" eaLnBrk="1" latinLnBrk="0" hangingPunct="1">
      <a:defRPr sz="1200" kern="1200">
        <a:solidFill>
          <a:schemeClr val="tx1"/>
        </a:solidFill>
        <a:latin typeface="+mn-lt"/>
        <a:ea typeface="+mn-ea"/>
        <a:cs typeface="+mn-cs"/>
      </a:defRPr>
    </a:lvl3pPr>
    <a:lvl4pPr marL="1371511" algn="l" defTabSz="914340" rtl="0" eaLnBrk="1" latinLnBrk="0" hangingPunct="1">
      <a:defRPr sz="1200" kern="1200">
        <a:solidFill>
          <a:schemeClr val="tx1"/>
        </a:solidFill>
        <a:latin typeface="+mn-lt"/>
        <a:ea typeface="+mn-ea"/>
        <a:cs typeface="+mn-cs"/>
      </a:defRPr>
    </a:lvl4pPr>
    <a:lvl5pPr marL="1828681" algn="l" defTabSz="914340" rtl="0" eaLnBrk="1" latinLnBrk="0" hangingPunct="1">
      <a:defRPr sz="1200" kern="1200">
        <a:solidFill>
          <a:schemeClr val="tx1"/>
        </a:solidFill>
        <a:latin typeface="+mn-lt"/>
        <a:ea typeface="+mn-ea"/>
        <a:cs typeface="+mn-cs"/>
      </a:defRPr>
    </a:lvl5pPr>
    <a:lvl6pPr marL="2285852" algn="l" defTabSz="914340" rtl="0" eaLnBrk="1" latinLnBrk="0" hangingPunct="1">
      <a:defRPr sz="1200" kern="1200">
        <a:solidFill>
          <a:schemeClr val="tx1"/>
        </a:solidFill>
        <a:latin typeface="+mn-lt"/>
        <a:ea typeface="+mn-ea"/>
        <a:cs typeface="+mn-cs"/>
      </a:defRPr>
    </a:lvl6pPr>
    <a:lvl7pPr marL="2743021" algn="l" defTabSz="914340" rtl="0" eaLnBrk="1" latinLnBrk="0" hangingPunct="1">
      <a:defRPr sz="1200" kern="1200">
        <a:solidFill>
          <a:schemeClr val="tx1"/>
        </a:solidFill>
        <a:latin typeface="+mn-lt"/>
        <a:ea typeface="+mn-ea"/>
        <a:cs typeface="+mn-cs"/>
      </a:defRPr>
    </a:lvl7pPr>
    <a:lvl8pPr marL="3200193" algn="l" defTabSz="914340" rtl="0" eaLnBrk="1" latinLnBrk="0" hangingPunct="1">
      <a:defRPr sz="1200" kern="1200">
        <a:solidFill>
          <a:schemeClr val="tx1"/>
        </a:solidFill>
        <a:latin typeface="+mn-lt"/>
        <a:ea typeface="+mn-ea"/>
        <a:cs typeface="+mn-cs"/>
      </a:defRPr>
    </a:lvl8pPr>
    <a:lvl9pPr marL="3657363" algn="l" defTabSz="9143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a:t>
            </a:fld>
            <a:endParaRPr lang="en-US"/>
          </a:p>
        </p:txBody>
      </p:sp>
    </p:spTree>
    <p:extLst>
      <p:ext uri="{BB962C8B-B14F-4D97-AF65-F5344CB8AC3E}">
        <p14:creationId xmlns:p14="http://schemas.microsoft.com/office/powerpoint/2010/main" val="321513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15</a:t>
            </a:fld>
            <a:endParaRPr lang="en-US"/>
          </a:p>
        </p:txBody>
      </p:sp>
    </p:spTree>
    <p:extLst>
      <p:ext uri="{BB962C8B-B14F-4D97-AF65-F5344CB8AC3E}">
        <p14:creationId xmlns:p14="http://schemas.microsoft.com/office/powerpoint/2010/main" val="334536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16</a:t>
            </a:fld>
            <a:endParaRPr lang="en-US"/>
          </a:p>
        </p:txBody>
      </p:sp>
    </p:spTree>
    <p:extLst>
      <p:ext uri="{BB962C8B-B14F-4D97-AF65-F5344CB8AC3E}">
        <p14:creationId xmlns:p14="http://schemas.microsoft.com/office/powerpoint/2010/main" val="304317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17</a:t>
            </a:fld>
            <a:endParaRPr lang="en-US"/>
          </a:p>
        </p:txBody>
      </p:sp>
    </p:spTree>
    <p:extLst>
      <p:ext uri="{BB962C8B-B14F-4D97-AF65-F5344CB8AC3E}">
        <p14:creationId xmlns:p14="http://schemas.microsoft.com/office/powerpoint/2010/main" val="4226706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18</a:t>
            </a:fld>
            <a:endParaRPr lang="en-US"/>
          </a:p>
        </p:txBody>
      </p:sp>
    </p:spTree>
    <p:extLst>
      <p:ext uri="{BB962C8B-B14F-4D97-AF65-F5344CB8AC3E}">
        <p14:creationId xmlns:p14="http://schemas.microsoft.com/office/powerpoint/2010/main" val="269324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19</a:t>
            </a:fld>
            <a:endParaRPr lang="en-US"/>
          </a:p>
        </p:txBody>
      </p:sp>
    </p:spTree>
    <p:extLst>
      <p:ext uri="{BB962C8B-B14F-4D97-AF65-F5344CB8AC3E}">
        <p14:creationId xmlns:p14="http://schemas.microsoft.com/office/powerpoint/2010/main" val="3293258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20</a:t>
            </a:fld>
            <a:endParaRPr lang="en-US"/>
          </a:p>
        </p:txBody>
      </p:sp>
    </p:spTree>
    <p:extLst>
      <p:ext uri="{BB962C8B-B14F-4D97-AF65-F5344CB8AC3E}">
        <p14:creationId xmlns:p14="http://schemas.microsoft.com/office/powerpoint/2010/main" val="1180281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21</a:t>
            </a:fld>
            <a:endParaRPr lang="en-US"/>
          </a:p>
        </p:txBody>
      </p:sp>
    </p:spTree>
    <p:extLst>
      <p:ext uri="{BB962C8B-B14F-4D97-AF65-F5344CB8AC3E}">
        <p14:creationId xmlns:p14="http://schemas.microsoft.com/office/powerpoint/2010/main" val="313170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22</a:t>
            </a:fld>
            <a:endParaRPr lang="en-US"/>
          </a:p>
        </p:txBody>
      </p:sp>
    </p:spTree>
    <p:extLst>
      <p:ext uri="{BB962C8B-B14F-4D97-AF65-F5344CB8AC3E}">
        <p14:creationId xmlns:p14="http://schemas.microsoft.com/office/powerpoint/2010/main" val="3427398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23</a:t>
            </a:fld>
            <a:endParaRPr lang="en-US"/>
          </a:p>
        </p:txBody>
      </p:sp>
    </p:spTree>
    <p:extLst>
      <p:ext uri="{BB962C8B-B14F-4D97-AF65-F5344CB8AC3E}">
        <p14:creationId xmlns:p14="http://schemas.microsoft.com/office/powerpoint/2010/main" val="1136492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24</a:t>
            </a:fld>
            <a:endParaRPr lang="en-US"/>
          </a:p>
        </p:txBody>
      </p:sp>
    </p:spTree>
    <p:extLst>
      <p:ext uri="{BB962C8B-B14F-4D97-AF65-F5344CB8AC3E}">
        <p14:creationId xmlns:p14="http://schemas.microsoft.com/office/powerpoint/2010/main" val="320892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a:t>
            </a:fld>
            <a:endParaRPr lang="en-US"/>
          </a:p>
        </p:txBody>
      </p:sp>
    </p:spTree>
    <p:extLst>
      <p:ext uri="{BB962C8B-B14F-4D97-AF65-F5344CB8AC3E}">
        <p14:creationId xmlns:p14="http://schemas.microsoft.com/office/powerpoint/2010/main" val="1118253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25</a:t>
            </a:fld>
            <a:endParaRPr lang="en-US"/>
          </a:p>
        </p:txBody>
      </p:sp>
    </p:spTree>
    <p:extLst>
      <p:ext uri="{BB962C8B-B14F-4D97-AF65-F5344CB8AC3E}">
        <p14:creationId xmlns:p14="http://schemas.microsoft.com/office/powerpoint/2010/main" val="3065444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26</a:t>
            </a:fld>
            <a:endParaRPr lang="en-US"/>
          </a:p>
        </p:txBody>
      </p:sp>
    </p:spTree>
    <p:extLst>
      <p:ext uri="{BB962C8B-B14F-4D97-AF65-F5344CB8AC3E}">
        <p14:creationId xmlns:p14="http://schemas.microsoft.com/office/powerpoint/2010/main" val="239266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27</a:t>
            </a:fld>
            <a:endParaRPr lang="en-US"/>
          </a:p>
        </p:txBody>
      </p:sp>
    </p:spTree>
    <p:extLst>
      <p:ext uri="{BB962C8B-B14F-4D97-AF65-F5344CB8AC3E}">
        <p14:creationId xmlns:p14="http://schemas.microsoft.com/office/powerpoint/2010/main" val="2914490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28</a:t>
            </a:fld>
            <a:endParaRPr lang="en-US"/>
          </a:p>
        </p:txBody>
      </p:sp>
    </p:spTree>
    <p:extLst>
      <p:ext uri="{BB962C8B-B14F-4D97-AF65-F5344CB8AC3E}">
        <p14:creationId xmlns:p14="http://schemas.microsoft.com/office/powerpoint/2010/main" val="3126963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29</a:t>
            </a:fld>
            <a:endParaRPr lang="en-US"/>
          </a:p>
        </p:txBody>
      </p:sp>
    </p:spTree>
    <p:extLst>
      <p:ext uri="{BB962C8B-B14F-4D97-AF65-F5344CB8AC3E}">
        <p14:creationId xmlns:p14="http://schemas.microsoft.com/office/powerpoint/2010/main" val="1914223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30</a:t>
            </a:fld>
            <a:endParaRPr lang="en-US"/>
          </a:p>
        </p:txBody>
      </p:sp>
    </p:spTree>
    <p:extLst>
      <p:ext uri="{BB962C8B-B14F-4D97-AF65-F5344CB8AC3E}">
        <p14:creationId xmlns:p14="http://schemas.microsoft.com/office/powerpoint/2010/main" val="2680326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31</a:t>
            </a:fld>
            <a:endParaRPr lang="en-US"/>
          </a:p>
        </p:txBody>
      </p:sp>
    </p:spTree>
    <p:extLst>
      <p:ext uri="{BB962C8B-B14F-4D97-AF65-F5344CB8AC3E}">
        <p14:creationId xmlns:p14="http://schemas.microsoft.com/office/powerpoint/2010/main" val="3122050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32</a:t>
            </a:fld>
            <a:endParaRPr lang="en-US"/>
          </a:p>
        </p:txBody>
      </p:sp>
    </p:spTree>
    <p:extLst>
      <p:ext uri="{BB962C8B-B14F-4D97-AF65-F5344CB8AC3E}">
        <p14:creationId xmlns:p14="http://schemas.microsoft.com/office/powerpoint/2010/main" val="3309102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33</a:t>
            </a:fld>
            <a:endParaRPr lang="en-US"/>
          </a:p>
        </p:txBody>
      </p:sp>
    </p:spTree>
    <p:extLst>
      <p:ext uri="{BB962C8B-B14F-4D97-AF65-F5344CB8AC3E}">
        <p14:creationId xmlns:p14="http://schemas.microsoft.com/office/powerpoint/2010/main" val="4088802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34</a:t>
            </a:fld>
            <a:endParaRPr lang="en-US"/>
          </a:p>
        </p:txBody>
      </p:sp>
    </p:spTree>
    <p:extLst>
      <p:ext uri="{BB962C8B-B14F-4D97-AF65-F5344CB8AC3E}">
        <p14:creationId xmlns:p14="http://schemas.microsoft.com/office/powerpoint/2010/main" val="116047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3</a:t>
            </a:fld>
            <a:endParaRPr lang="en-US"/>
          </a:p>
        </p:txBody>
      </p:sp>
    </p:spTree>
    <p:extLst>
      <p:ext uri="{BB962C8B-B14F-4D97-AF65-F5344CB8AC3E}">
        <p14:creationId xmlns:p14="http://schemas.microsoft.com/office/powerpoint/2010/main" val="1605656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35</a:t>
            </a:fld>
            <a:endParaRPr lang="en-US"/>
          </a:p>
        </p:txBody>
      </p:sp>
    </p:spTree>
    <p:extLst>
      <p:ext uri="{BB962C8B-B14F-4D97-AF65-F5344CB8AC3E}">
        <p14:creationId xmlns:p14="http://schemas.microsoft.com/office/powerpoint/2010/main" val="562453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36</a:t>
            </a:fld>
            <a:endParaRPr lang="en-US"/>
          </a:p>
        </p:txBody>
      </p:sp>
    </p:spTree>
    <p:extLst>
      <p:ext uri="{BB962C8B-B14F-4D97-AF65-F5344CB8AC3E}">
        <p14:creationId xmlns:p14="http://schemas.microsoft.com/office/powerpoint/2010/main" val="2653609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37</a:t>
            </a:fld>
            <a:endParaRPr lang="en-US"/>
          </a:p>
        </p:txBody>
      </p:sp>
    </p:spTree>
    <p:extLst>
      <p:ext uri="{BB962C8B-B14F-4D97-AF65-F5344CB8AC3E}">
        <p14:creationId xmlns:p14="http://schemas.microsoft.com/office/powerpoint/2010/main" val="2521515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38</a:t>
            </a:fld>
            <a:endParaRPr lang="en-US"/>
          </a:p>
        </p:txBody>
      </p:sp>
    </p:spTree>
    <p:extLst>
      <p:ext uri="{BB962C8B-B14F-4D97-AF65-F5344CB8AC3E}">
        <p14:creationId xmlns:p14="http://schemas.microsoft.com/office/powerpoint/2010/main" val="3944876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 and Katie</a:t>
            </a:r>
          </a:p>
        </p:txBody>
      </p:sp>
      <p:sp>
        <p:nvSpPr>
          <p:cNvPr id="4" name="Slide Number Placeholder 3"/>
          <p:cNvSpPr>
            <a:spLocks noGrp="1"/>
          </p:cNvSpPr>
          <p:nvPr>
            <p:ph type="sldNum" sz="quarter" idx="5"/>
          </p:nvPr>
        </p:nvSpPr>
        <p:spPr/>
        <p:txBody>
          <a:bodyPr/>
          <a:lstStyle/>
          <a:p>
            <a:fld id="{53BB582A-0FD7-EA41-B52B-200B131A2498}" type="slidenum">
              <a:rPr lang="en-US" smtClean="0"/>
              <a:t>39</a:t>
            </a:fld>
            <a:endParaRPr lang="en-US"/>
          </a:p>
        </p:txBody>
      </p:sp>
    </p:spTree>
    <p:extLst>
      <p:ext uri="{BB962C8B-B14F-4D97-AF65-F5344CB8AC3E}">
        <p14:creationId xmlns:p14="http://schemas.microsoft.com/office/powerpoint/2010/main" val="90780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4</a:t>
            </a:fld>
            <a:endParaRPr lang="en-US"/>
          </a:p>
        </p:txBody>
      </p:sp>
    </p:spTree>
    <p:extLst>
      <p:ext uri="{BB962C8B-B14F-4D97-AF65-F5344CB8AC3E}">
        <p14:creationId xmlns:p14="http://schemas.microsoft.com/office/powerpoint/2010/main" val="285545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10</a:t>
            </a:fld>
            <a:endParaRPr lang="en-US"/>
          </a:p>
        </p:txBody>
      </p:sp>
    </p:spTree>
    <p:extLst>
      <p:ext uri="{BB962C8B-B14F-4D97-AF65-F5344CB8AC3E}">
        <p14:creationId xmlns:p14="http://schemas.microsoft.com/office/powerpoint/2010/main" val="88761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11</a:t>
            </a:fld>
            <a:endParaRPr lang="en-US"/>
          </a:p>
        </p:txBody>
      </p:sp>
    </p:spTree>
    <p:extLst>
      <p:ext uri="{BB962C8B-B14F-4D97-AF65-F5344CB8AC3E}">
        <p14:creationId xmlns:p14="http://schemas.microsoft.com/office/powerpoint/2010/main" val="178730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12</a:t>
            </a:fld>
            <a:endParaRPr lang="en-US"/>
          </a:p>
        </p:txBody>
      </p:sp>
    </p:spTree>
    <p:extLst>
      <p:ext uri="{BB962C8B-B14F-4D97-AF65-F5344CB8AC3E}">
        <p14:creationId xmlns:p14="http://schemas.microsoft.com/office/powerpoint/2010/main" val="224204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13</a:t>
            </a:fld>
            <a:endParaRPr lang="en-US"/>
          </a:p>
        </p:txBody>
      </p:sp>
    </p:spTree>
    <p:extLst>
      <p:ext uri="{BB962C8B-B14F-4D97-AF65-F5344CB8AC3E}">
        <p14:creationId xmlns:p14="http://schemas.microsoft.com/office/powerpoint/2010/main" val="130140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B582A-0FD7-EA41-B52B-200B131A2498}" type="slidenum">
              <a:rPr lang="en-US" smtClean="0"/>
              <a:t>14</a:t>
            </a:fld>
            <a:endParaRPr lang="en-US"/>
          </a:p>
        </p:txBody>
      </p:sp>
    </p:spTree>
    <p:extLst>
      <p:ext uri="{BB962C8B-B14F-4D97-AF65-F5344CB8AC3E}">
        <p14:creationId xmlns:p14="http://schemas.microsoft.com/office/powerpoint/2010/main" val="184424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43"/>
            <a:ext cx="7766936" cy="1646303"/>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900"/>
          </a:xfrm>
        </p:spPr>
        <p:txBody>
          <a:bodyPr anchor="t"/>
          <a:lstStyle>
            <a:lvl1pPr marL="0" indent="0" algn="r">
              <a:buNone/>
              <a:defRPr>
                <a:solidFill>
                  <a:schemeClr val="tx1">
                    <a:lumMod val="50000"/>
                    <a:lumOff val="50000"/>
                  </a:schemeClr>
                </a:solidFill>
              </a:defRPr>
            </a:lvl1pPr>
            <a:lvl2pPr marL="457131" indent="0" algn="ctr">
              <a:buNone/>
              <a:defRPr>
                <a:solidFill>
                  <a:schemeClr val="tx1">
                    <a:tint val="75000"/>
                  </a:schemeClr>
                </a:solidFill>
              </a:defRPr>
            </a:lvl2pPr>
            <a:lvl3pPr marL="914264" indent="0" algn="ctr">
              <a:buNone/>
              <a:defRPr>
                <a:solidFill>
                  <a:schemeClr val="tx1">
                    <a:tint val="75000"/>
                  </a:schemeClr>
                </a:solidFill>
              </a:defRPr>
            </a:lvl3pPr>
            <a:lvl4pPr marL="1371396" indent="0" algn="ctr">
              <a:buNone/>
              <a:defRPr>
                <a:solidFill>
                  <a:schemeClr val="tx1">
                    <a:tint val="75000"/>
                  </a:schemeClr>
                </a:solidFill>
              </a:defRPr>
            </a:lvl4pPr>
            <a:lvl5pPr marL="1828528" indent="0" algn="ctr">
              <a:buNone/>
              <a:defRPr>
                <a:solidFill>
                  <a:schemeClr val="tx1">
                    <a:tint val="75000"/>
                  </a:schemeClr>
                </a:solidFill>
              </a:defRPr>
            </a:lvl5pPr>
            <a:lvl6pPr marL="2285662" indent="0" algn="ctr">
              <a:buNone/>
              <a:defRPr>
                <a:solidFill>
                  <a:schemeClr val="tx1">
                    <a:tint val="75000"/>
                  </a:schemeClr>
                </a:solidFill>
              </a:defRPr>
            </a:lvl6pPr>
            <a:lvl7pPr marL="2742790"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9"/>
            <a:ext cx="8596668" cy="1570963"/>
          </a:xfrm>
        </p:spPr>
        <p:txBody>
          <a:bodyPr anchor="ctr">
            <a:normAutofit/>
          </a:bodyPr>
          <a:lstStyle>
            <a:lvl1pPr marL="0" indent="0" algn="l">
              <a:buNone/>
              <a:defRPr sz="1800">
                <a:solidFill>
                  <a:schemeClr val="tx1">
                    <a:lumMod val="75000"/>
                    <a:lumOff val="25000"/>
                  </a:schemeClr>
                </a:solidFill>
              </a:defRPr>
            </a:lvl1pPr>
            <a:lvl2pPr marL="457131" indent="0">
              <a:buNone/>
              <a:defRPr sz="1800">
                <a:solidFill>
                  <a:schemeClr val="tx1">
                    <a:tint val="75000"/>
                  </a:schemeClr>
                </a:solidFill>
              </a:defRPr>
            </a:lvl2pPr>
            <a:lvl3pPr marL="914264" indent="0">
              <a:buNone/>
              <a:defRPr sz="1600">
                <a:solidFill>
                  <a:schemeClr val="tx1">
                    <a:tint val="75000"/>
                  </a:schemeClr>
                </a:solidFill>
              </a:defRPr>
            </a:lvl3pPr>
            <a:lvl4pPr marL="1371396" indent="0">
              <a:buNone/>
              <a:defRPr sz="1400">
                <a:solidFill>
                  <a:schemeClr val="tx1">
                    <a:tint val="75000"/>
                  </a:schemeClr>
                </a:solidFill>
              </a:defRPr>
            </a:lvl4pPr>
            <a:lvl5pPr marL="1828528" indent="0">
              <a:buNone/>
              <a:defRPr sz="1400">
                <a:solidFill>
                  <a:schemeClr val="tx1">
                    <a:tint val="75000"/>
                  </a:schemeClr>
                </a:solidFill>
              </a:defRPr>
            </a:lvl5pPr>
            <a:lvl6pPr marL="2285662" indent="0">
              <a:buNone/>
              <a:defRPr sz="1400">
                <a:solidFill>
                  <a:schemeClr val="tx1">
                    <a:tint val="75000"/>
                  </a:schemeClr>
                </a:solidFill>
              </a:defRPr>
            </a:lvl6pPr>
            <a:lvl7pPr marL="2742790"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41"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31" indent="0">
              <a:buFontTx/>
              <a:buNone/>
              <a:defRPr/>
            </a:lvl2pPr>
            <a:lvl3pPr marL="914264" indent="0">
              <a:buFontTx/>
              <a:buNone/>
              <a:defRPr/>
            </a:lvl3pPr>
            <a:lvl4pPr marL="1371396" indent="0">
              <a:buFontTx/>
              <a:buNone/>
              <a:defRPr/>
            </a:lvl4pPr>
            <a:lvl5pPr marL="1828528"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9"/>
            <a:ext cx="8596668" cy="1570963"/>
          </a:xfrm>
        </p:spPr>
        <p:txBody>
          <a:bodyPr anchor="ctr">
            <a:normAutofit/>
          </a:bodyPr>
          <a:lstStyle>
            <a:lvl1pPr marL="0" indent="0" algn="l">
              <a:buNone/>
              <a:defRPr sz="1800">
                <a:solidFill>
                  <a:schemeClr val="tx1">
                    <a:lumMod val="75000"/>
                    <a:lumOff val="25000"/>
                  </a:schemeClr>
                </a:solidFill>
              </a:defRPr>
            </a:lvl1pPr>
            <a:lvl2pPr marL="457131" indent="0">
              <a:buNone/>
              <a:defRPr sz="1800">
                <a:solidFill>
                  <a:schemeClr val="tx1">
                    <a:tint val="75000"/>
                  </a:schemeClr>
                </a:solidFill>
              </a:defRPr>
            </a:lvl2pPr>
            <a:lvl3pPr marL="914264" indent="0">
              <a:buNone/>
              <a:defRPr sz="1600">
                <a:solidFill>
                  <a:schemeClr val="tx1">
                    <a:tint val="75000"/>
                  </a:schemeClr>
                </a:solidFill>
              </a:defRPr>
            </a:lvl3pPr>
            <a:lvl4pPr marL="1371396" indent="0">
              <a:buNone/>
              <a:defRPr sz="1400">
                <a:solidFill>
                  <a:schemeClr val="tx1">
                    <a:tint val="75000"/>
                  </a:schemeClr>
                </a:solidFill>
              </a:defRPr>
            </a:lvl4pPr>
            <a:lvl5pPr marL="1828528" indent="0">
              <a:buNone/>
              <a:defRPr sz="1400">
                <a:solidFill>
                  <a:schemeClr val="tx1">
                    <a:tint val="75000"/>
                  </a:schemeClr>
                </a:solidFill>
              </a:defRPr>
            </a:lvl5pPr>
            <a:lvl6pPr marL="2285662" indent="0">
              <a:buNone/>
              <a:defRPr sz="1400">
                <a:solidFill>
                  <a:schemeClr val="tx1">
                    <a:tint val="75000"/>
                  </a:schemeClr>
                </a:solidFill>
              </a:defRPr>
            </a:lvl6pPr>
            <a:lvl7pPr marL="2742790"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351"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90"/>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57"/>
            <a:ext cx="8596668" cy="1513915"/>
          </a:xfrm>
        </p:spPr>
        <p:txBody>
          <a:bodyPr anchor="t">
            <a:normAutofit/>
          </a:bodyPr>
          <a:lstStyle>
            <a:lvl1pPr marL="0" indent="0" algn="l">
              <a:buNone/>
              <a:defRPr sz="1800">
                <a:solidFill>
                  <a:schemeClr val="tx1">
                    <a:lumMod val="75000"/>
                    <a:lumOff val="25000"/>
                  </a:schemeClr>
                </a:solidFill>
              </a:defRPr>
            </a:lvl1pPr>
            <a:lvl2pPr marL="457131" indent="0">
              <a:buNone/>
              <a:defRPr sz="1800">
                <a:solidFill>
                  <a:schemeClr val="tx1">
                    <a:tint val="75000"/>
                  </a:schemeClr>
                </a:solidFill>
              </a:defRPr>
            </a:lvl2pPr>
            <a:lvl3pPr marL="914264" indent="0">
              <a:buNone/>
              <a:defRPr sz="1600">
                <a:solidFill>
                  <a:schemeClr val="tx1">
                    <a:tint val="75000"/>
                  </a:schemeClr>
                </a:solidFill>
              </a:defRPr>
            </a:lvl3pPr>
            <a:lvl4pPr marL="1371396" indent="0">
              <a:buNone/>
              <a:defRPr sz="1400">
                <a:solidFill>
                  <a:schemeClr val="tx1">
                    <a:tint val="75000"/>
                  </a:schemeClr>
                </a:solidFill>
              </a:defRPr>
            </a:lvl4pPr>
            <a:lvl5pPr marL="1828528" indent="0">
              <a:buNone/>
              <a:defRPr sz="1400">
                <a:solidFill>
                  <a:schemeClr val="tx1">
                    <a:tint val="75000"/>
                  </a:schemeClr>
                </a:solidFill>
              </a:defRPr>
            </a:lvl5pPr>
            <a:lvl6pPr marL="2285662" indent="0">
              <a:buNone/>
              <a:defRPr sz="1400">
                <a:solidFill>
                  <a:schemeClr val="tx1">
                    <a:tint val="75000"/>
                  </a:schemeClr>
                </a:solidFill>
              </a:defRPr>
            </a:lvl6pPr>
            <a:lvl7pPr marL="2742790"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41"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31" indent="0">
              <a:buFontTx/>
              <a:buNone/>
              <a:defRPr/>
            </a:lvl2pPr>
            <a:lvl3pPr marL="914264" indent="0">
              <a:buFontTx/>
              <a:buNone/>
              <a:defRPr/>
            </a:lvl3pPr>
            <a:lvl4pPr marL="1371396" indent="0">
              <a:buFontTx/>
              <a:buNone/>
              <a:defRPr/>
            </a:lvl4pPr>
            <a:lvl5pPr marL="1828528"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57"/>
            <a:ext cx="8596668" cy="1513915"/>
          </a:xfrm>
        </p:spPr>
        <p:txBody>
          <a:bodyPr anchor="t">
            <a:normAutofit/>
          </a:bodyPr>
          <a:lstStyle>
            <a:lvl1pPr marL="0" indent="0" algn="l">
              <a:buNone/>
              <a:defRPr sz="1800">
                <a:solidFill>
                  <a:schemeClr val="tx1">
                    <a:lumMod val="50000"/>
                    <a:lumOff val="50000"/>
                  </a:schemeClr>
                </a:solidFill>
              </a:defRPr>
            </a:lvl1pPr>
            <a:lvl2pPr marL="457131" indent="0">
              <a:buNone/>
              <a:defRPr sz="1800">
                <a:solidFill>
                  <a:schemeClr val="tx1">
                    <a:tint val="75000"/>
                  </a:schemeClr>
                </a:solidFill>
              </a:defRPr>
            </a:lvl2pPr>
            <a:lvl3pPr marL="914264" indent="0">
              <a:buNone/>
              <a:defRPr sz="1600">
                <a:solidFill>
                  <a:schemeClr val="tx1">
                    <a:tint val="75000"/>
                  </a:schemeClr>
                </a:solidFill>
              </a:defRPr>
            </a:lvl3pPr>
            <a:lvl4pPr marL="1371396" indent="0">
              <a:buNone/>
              <a:defRPr sz="1400">
                <a:solidFill>
                  <a:schemeClr val="tx1">
                    <a:tint val="75000"/>
                  </a:schemeClr>
                </a:solidFill>
              </a:defRPr>
            </a:lvl4pPr>
            <a:lvl5pPr marL="1828528" indent="0">
              <a:buNone/>
              <a:defRPr sz="1400">
                <a:solidFill>
                  <a:schemeClr val="tx1">
                    <a:tint val="75000"/>
                  </a:schemeClr>
                </a:solidFill>
              </a:defRPr>
            </a:lvl5pPr>
            <a:lvl6pPr marL="2285662" indent="0">
              <a:buNone/>
              <a:defRPr sz="1400">
                <a:solidFill>
                  <a:schemeClr val="tx1">
                    <a:tint val="75000"/>
                  </a:schemeClr>
                </a:solidFill>
              </a:defRPr>
            </a:lvl6pPr>
            <a:lvl7pPr marL="2742790"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31" indent="0">
              <a:buFontTx/>
              <a:buNone/>
              <a:defRPr/>
            </a:lvl2pPr>
            <a:lvl3pPr marL="914264" indent="0">
              <a:buFontTx/>
              <a:buNone/>
              <a:defRPr/>
            </a:lvl3pPr>
            <a:lvl4pPr marL="1371396" indent="0">
              <a:buFontTx/>
              <a:buNone/>
              <a:defRPr/>
            </a:lvl4pPr>
            <a:lvl5pPr marL="1828528"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57"/>
            <a:ext cx="8596668" cy="1513915"/>
          </a:xfrm>
        </p:spPr>
        <p:txBody>
          <a:bodyPr anchor="t">
            <a:normAutofit/>
          </a:bodyPr>
          <a:lstStyle>
            <a:lvl1pPr marL="0" indent="0" algn="l">
              <a:buNone/>
              <a:defRPr sz="1800">
                <a:solidFill>
                  <a:schemeClr val="tx1">
                    <a:lumMod val="50000"/>
                    <a:lumOff val="50000"/>
                  </a:schemeClr>
                </a:solidFill>
              </a:defRPr>
            </a:lvl1pPr>
            <a:lvl2pPr marL="457131" indent="0">
              <a:buNone/>
              <a:defRPr sz="1800">
                <a:solidFill>
                  <a:schemeClr val="tx1">
                    <a:tint val="75000"/>
                  </a:schemeClr>
                </a:solidFill>
              </a:defRPr>
            </a:lvl2pPr>
            <a:lvl3pPr marL="914264" indent="0">
              <a:buNone/>
              <a:defRPr sz="1600">
                <a:solidFill>
                  <a:schemeClr val="tx1">
                    <a:tint val="75000"/>
                  </a:schemeClr>
                </a:solidFill>
              </a:defRPr>
            </a:lvl3pPr>
            <a:lvl4pPr marL="1371396" indent="0">
              <a:buNone/>
              <a:defRPr sz="1400">
                <a:solidFill>
                  <a:schemeClr val="tx1">
                    <a:tint val="75000"/>
                  </a:schemeClr>
                </a:solidFill>
              </a:defRPr>
            </a:lvl4pPr>
            <a:lvl5pPr marL="1828528" indent="0">
              <a:buNone/>
              <a:defRPr sz="1400">
                <a:solidFill>
                  <a:schemeClr val="tx1">
                    <a:tint val="75000"/>
                  </a:schemeClr>
                </a:solidFill>
              </a:defRPr>
            </a:lvl5pPr>
            <a:lvl6pPr marL="2285662" indent="0">
              <a:buNone/>
              <a:defRPr sz="1400">
                <a:solidFill>
                  <a:schemeClr val="tx1">
                    <a:tint val="75000"/>
                  </a:schemeClr>
                </a:solidFill>
              </a:defRPr>
            </a:lvl6pPr>
            <a:lvl7pPr marL="2742790"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81" y="609610"/>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42" y="609610"/>
            <a:ext cx="706015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31" indent="0">
              <a:buNone/>
              <a:defRPr sz="1800">
                <a:solidFill>
                  <a:schemeClr val="tx1">
                    <a:tint val="75000"/>
                  </a:schemeClr>
                </a:solidFill>
              </a:defRPr>
            </a:lvl2pPr>
            <a:lvl3pPr marL="914264" indent="0">
              <a:buNone/>
              <a:defRPr sz="1600">
                <a:solidFill>
                  <a:schemeClr val="tx1">
                    <a:tint val="75000"/>
                  </a:schemeClr>
                </a:solidFill>
              </a:defRPr>
            </a:lvl3pPr>
            <a:lvl4pPr marL="1371396" indent="0">
              <a:buNone/>
              <a:defRPr sz="1400">
                <a:solidFill>
                  <a:schemeClr val="tx1">
                    <a:tint val="75000"/>
                  </a:schemeClr>
                </a:solidFill>
              </a:defRPr>
            </a:lvl4pPr>
            <a:lvl5pPr marL="1828528" indent="0">
              <a:buNone/>
              <a:defRPr sz="1400">
                <a:solidFill>
                  <a:schemeClr val="tx1">
                    <a:tint val="75000"/>
                  </a:schemeClr>
                </a:solidFill>
              </a:defRPr>
            </a:lvl5pPr>
            <a:lvl6pPr marL="2285662" indent="0">
              <a:buNone/>
              <a:defRPr sz="1400">
                <a:solidFill>
                  <a:schemeClr val="tx1">
                    <a:tint val="75000"/>
                  </a:schemeClr>
                </a:solidFill>
              </a:defRPr>
            </a:lvl6pPr>
            <a:lvl7pPr marL="2742790"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91"/>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53" y="2160993"/>
            <a:ext cx="4185623" cy="576263"/>
          </a:xfrm>
        </p:spPr>
        <p:txBody>
          <a:bodyPr anchor="b">
            <a:noAutofit/>
          </a:bodyPr>
          <a:lstStyle>
            <a:lvl1pPr marL="0" indent="0">
              <a:buNone/>
              <a:defRPr sz="2400" b="0"/>
            </a:lvl1pPr>
            <a:lvl2pPr marL="457131" indent="0">
              <a:buNone/>
              <a:defRPr sz="2000" b="1"/>
            </a:lvl2pPr>
            <a:lvl3pPr marL="914264" indent="0">
              <a:buNone/>
              <a:defRPr sz="18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53" y="2737256"/>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93"/>
            <a:ext cx="4185619" cy="576263"/>
          </a:xfrm>
        </p:spPr>
        <p:txBody>
          <a:bodyPr anchor="b">
            <a:noAutofit/>
          </a:bodyPr>
          <a:lstStyle>
            <a:lvl1pPr marL="0" indent="0">
              <a:buNone/>
              <a:defRPr sz="2400" b="0"/>
            </a:lvl1pPr>
            <a:lvl2pPr marL="457131" indent="0">
              <a:buNone/>
              <a:defRPr sz="2000" b="1"/>
            </a:lvl2pPr>
            <a:lvl3pPr marL="914264" indent="0">
              <a:buNone/>
              <a:defRPr sz="18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92" y="2737256"/>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1"/>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13"/>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33"/>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70"/>
            <a:ext cx="3854528" cy="2584450"/>
          </a:xfrm>
        </p:spPr>
        <p:txBody>
          <a:bodyPr>
            <a:normAutofit/>
          </a:bodyPr>
          <a:lstStyle>
            <a:lvl1pPr marL="0" indent="0">
              <a:buNone/>
              <a:defRPr sz="1400"/>
            </a:lvl1pPr>
            <a:lvl2pPr marL="456991" indent="0">
              <a:buNone/>
              <a:defRPr sz="1400"/>
            </a:lvl2pPr>
            <a:lvl3pPr marL="913990" indent="0">
              <a:buNone/>
              <a:defRPr sz="1200"/>
            </a:lvl3pPr>
            <a:lvl4pPr marL="1370984" indent="0">
              <a:buNone/>
              <a:defRPr sz="1000"/>
            </a:lvl4pPr>
            <a:lvl5pPr marL="1827978" indent="0">
              <a:buNone/>
              <a:defRPr sz="1000"/>
            </a:lvl5pPr>
            <a:lvl6pPr marL="2284978" indent="0">
              <a:buNone/>
              <a:defRPr sz="1000"/>
            </a:lvl6pPr>
            <a:lvl7pPr marL="2741969" indent="0">
              <a:buNone/>
              <a:defRPr sz="1000"/>
            </a:lvl7pPr>
            <a:lvl8pPr marL="3198960" indent="0">
              <a:buNone/>
              <a:defRPr sz="1000"/>
            </a:lvl8pPr>
            <a:lvl9pPr marL="365595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4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9"/>
            <a:ext cx="8596668" cy="3845719"/>
          </a:xfrm>
        </p:spPr>
        <p:txBody>
          <a:bodyPr anchor="t">
            <a:normAutofit/>
          </a:bodyPr>
          <a:lstStyle>
            <a:lvl1pPr marL="0" indent="0" algn="ctr">
              <a:buNone/>
              <a:defRPr sz="1600"/>
            </a:lvl1pPr>
            <a:lvl2pPr marL="457131" indent="0">
              <a:buNone/>
              <a:defRPr sz="1600"/>
            </a:lvl2pPr>
            <a:lvl3pPr marL="914264" indent="0">
              <a:buNone/>
              <a:defRPr sz="1600"/>
            </a:lvl3pPr>
            <a:lvl4pPr marL="1371396" indent="0">
              <a:buNone/>
              <a:defRPr sz="1600"/>
            </a:lvl4pPr>
            <a:lvl5pPr marL="1828528" indent="0">
              <a:buNone/>
              <a:defRPr sz="1600"/>
            </a:lvl5pPr>
            <a:lvl6pPr marL="2285662" indent="0">
              <a:buNone/>
              <a:defRPr sz="1600"/>
            </a:lvl6pPr>
            <a:lvl7pPr marL="2742790" indent="0">
              <a:buNone/>
              <a:defRPr sz="1600"/>
            </a:lvl7pPr>
            <a:lvl8pPr marL="3199920" indent="0">
              <a:buNone/>
              <a:defRPr sz="1600"/>
            </a:lvl8pPr>
            <a:lvl9pPr marL="3657051"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9"/>
            <a:ext cx="8596667" cy="674024"/>
          </a:xfrm>
        </p:spPr>
        <p:txBody>
          <a:bodyPr>
            <a:normAutofit/>
          </a:bodyPr>
          <a:lstStyle>
            <a:lvl1pPr marL="0" indent="0">
              <a:buNone/>
              <a:defRPr sz="1200"/>
            </a:lvl1pPr>
            <a:lvl2pPr marL="457131" indent="0">
              <a:buNone/>
              <a:defRPr sz="1200"/>
            </a:lvl2pPr>
            <a:lvl3pPr marL="914264" indent="0">
              <a:buNone/>
              <a:defRPr sz="1000"/>
            </a:lvl3pPr>
            <a:lvl4pPr marL="1371396" indent="0">
              <a:buNone/>
              <a:defRPr sz="900"/>
            </a:lvl4pPr>
            <a:lvl5pPr marL="1828528" indent="0">
              <a:buNone/>
              <a:defRPr sz="900"/>
            </a:lvl5pPr>
            <a:lvl6pPr marL="2285662" indent="0">
              <a:buNone/>
              <a:defRPr sz="900"/>
            </a:lvl6pPr>
            <a:lvl7pPr marL="2742790" indent="0">
              <a:buNone/>
              <a:defRPr sz="900"/>
            </a:lvl7pPr>
            <a:lvl8pPr marL="3199920" indent="0">
              <a:buNone/>
              <a:defRPr sz="900"/>
            </a:lvl8pPr>
            <a:lvl9pPr marL="365705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1" dirty="0"/>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1"/>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73"/>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9/22/21</a:t>
            </a:fld>
            <a:endParaRPr lang="en-US" dirty="0"/>
          </a:p>
        </p:txBody>
      </p:sp>
      <p:sp>
        <p:nvSpPr>
          <p:cNvPr id="5" name="Footer Placeholder 4"/>
          <p:cNvSpPr>
            <a:spLocks noGrp="1"/>
          </p:cNvSpPr>
          <p:nvPr>
            <p:ph type="ftr" sz="quarter" idx="3"/>
          </p:nvPr>
        </p:nvSpPr>
        <p:spPr>
          <a:xfrm>
            <a:off x="677335" y="6041373"/>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5" y="6041373"/>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19" name="Picture 18">
            <a:extLst>
              <a:ext uri="{FF2B5EF4-FFF2-40B4-BE49-F238E27FC236}">
                <a16:creationId xmlns:a16="http://schemas.microsoft.com/office/drawing/2014/main" id="{5161233C-6E42-3E42-9D0E-0AE7781F8B9F}"/>
              </a:ext>
            </a:extLst>
          </p:cNvPr>
          <p:cNvPicPr>
            <a:picLocks noChangeAspect="1"/>
          </p:cNvPicPr>
          <p:nvPr userDrawn="1"/>
        </p:nvPicPr>
        <p:blipFill>
          <a:blip r:embed="rId18"/>
          <a:stretch>
            <a:fillRect/>
          </a:stretch>
        </p:blipFill>
        <p:spPr>
          <a:xfrm>
            <a:off x="668867" y="5953759"/>
            <a:ext cx="682573" cy="6848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131"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50" indent="-342850" algn="l" defTabSz="457131"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839" indent="-285710" algn="l" defTabSz="457131"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830" indent="-228568" algn="l" defTabSz="457131"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960"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091"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224"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356"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488"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622"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31" rtl="0" eaLnBrk="1" latinLnBrk="0" hangingPunct="1">
        <a:defRPr sz="1800" kern="1200">
          <a:solidFill>
            <a:schemeClr val="tx1"/>
          </a:solidFill>
          <a:latin typeface="+mn-lt"/>
          <a:ea typeface="+mn-ea"/>
          <a:cs typeface="+mn-cs"/>
        </a:defRPr>
      </a:lvl1pPr>
      <a:lvl2pPr marL="457131" algn="l" defTabSz="457131" rtl="0" eaLnBrk="1" latinLnBrk="0" hangingPunct="1">
        <a:defRPr sz="1800" kern="1200">
          <a:solidFill>
            <a:schemeClr val="tx1"/>
          </a:solidFill>
          <a:latin typeface="+mn-lt"/>
          <a:ea typeface="+mn-ea"/>
          <a:cs typeface="+mn-cs"/>
        </a:defRPr>
      </a:lvl2pPr>
      <a:lvl3pPr marL="914264" algn="l" defTabSz="457131" rtl="0" eaLnBrk="1" latinLnBrk="0" hangingPunct="1">
        <a:defRPr sz="1800" kern="1200">
          <a:solidFill>
            <a:schemeClr val="tx1"/>
          </a:solidFill>
          <a:latin typeface="+mn-lt"/>
          <a:ea typeface="+mn-ea"/>
          <a:cs typeface="+mn-cs"/>
        </a:defRPr>
      </a:lvl3pPr>
      <a:lvl4pPr marL="1371396" algn="l" defTabSz="457131" rtl="0" eaLnBrk="1" latinLnBrk="0" hangingPunct="1">
        <a:defRPr sz="1800" kern="1200">
          <a:solidFill>
            <a:schemeClr val="tx1"/>
          </a:solidFill>
          <a:latin typeface="+mn-lt"/>
          <a:ea typeface="+mn-ea"/>
          <a:cs typeface="+mn-cs"/>
        </a:defRPr>
      </a:lvl4pPr>
      <a:lvl5pPr marL="1828528" algn="l" defTabSz="457131" rtl="0" eaLnBrk="1" latinLnBrk="0" hangingPunct="1">
        <a:defRPr sz="1800" kern="1200">
          <a:solidFill>
            <a:schemeClr val="tx1"/>
          </a:solidFill>
          <a:latin typeface="+mn-lt"/>
          <a:ea typeface="+mn-ea"/>
          <a:cs typeface="+mn-cs"/>
        </a:defRPr>
      </a:lvl5pPr>
      <a:lvl6pPr marL="2285662" algn="l" defTabSz="457131" rtl="0" eaLnBrk="1" latinLnBrk="0" hangingPunct="1">
        <a:defRPr sz="1800" kern="1200">
          <a:solidFill>
            <a:schemeClr val="tx1"/>
          </a:solidFill>
          <a:latin typeface="+mn-lt"/>
          <a:ea typeface="+mn-ea"/>
          <a:cs typeface="+mn-cs"/>
        </a:defRPr>
      </a:lvl6pPr>
      <a:lvl7pPr marL="2742790" algn="l" defTabSz="457131" rtl="0" eaLnBrk="1" latinLnBrk="0" hangingPunct="1">
        <a:defRPr sz="1800" kern="1200">
          <a:solidFill>
            <a:schemeClr val="tx1"/>
          </a:solidFill>
          <a:latin typeface="+mn-lt"/>
          <a:ea typeface="+mn-ea"/>
          <a:cs typeface="+mn-cs"/>
        </a:defRPr>
      </a:lvl7pPr>
      <a:lvl8pPr marL="3199920" algn="l" defTabSz="457131" rtl="0" eaLnBrk="1" latinLnBrk="0" hangingPunct="1">
        <a:defRPr sz="1800" kern="1200">
          <a:solidFill>
            <a:schemeClr val="tx1"/>
          </a:solidFill>
          <a:latin typeface="+mn-lt"/>
          <a:ea typeface="+mn-ea"/>
          <a:cs typeface="+mn-cs"/>
        </a:defRPr>
      </a:lvl8pPr>
      <a:lvl9pPr marL="3657051" algn="l" defTabSz="4571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angelcapitalassociation.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8.pn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ssrn.com/abstract=268184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F693-6F62-6C4D-8285-CAE7D71E3F81}"/>
              </a:ext>
            </a:extLst>
          </p:cNvPr>
          <p:cNvSpPr>
            <a:spLocks noGrp="1"/>
          </p:cNvSpPr>
          <p:nvPr>
            <p:ph type="ctrTitle"/>
          </p:nvPr>
        </p:nvSpPr>
        <p:spPr>
          <a:xfrm>
            <a:off x="1506682" y="439455"/>
            <a:ext cx="8218084" cy="2989545"/>
          </a:xfrm>
        </p:spPr>
        <p:txBody>
          <a:bodyPr/>
          <a:lstStyle/>
          <a:p>
            <a:pPr algn="ctr">
              <a:lnSpc>
                <a:spcPct val="150000"/>
              </a:lnSpc>
            </a:pPr>
            <a:r>
              <a:rPr lang="en-US" sz="3200" b="1" dirty="0">
                <a:latin typeface="Galaxie Polaris Light" panose="02000000000000000000" pitchFamily="2" charset="0"/>
                <a:ea typeface="Galaxie Polaris Light" panose="02000000000000000000" pitchFamily="2" charset="0"/>
                <a:cs typeface="Galaxie Polaris Light" panose="02000000000000000000" pitchFamily="2" charset="0"/>
              </a:rPr>
              <a:t>Overview of Venture Capital Programs with State Small Business Credit Initiative Funding</a:t>
            </a:r>
          </a:p>
        </p:txBody>
      </p:sp>
      <p:sp>
        <p:nvSpPr>
          <p:cNvPr id="3" name="Subtitle 2">
            <a:extLst>
              <a:ext uri="{FF2B5EF4-FFF2-40B4-BE49-F238E27FC236}">
                <a16:creationId xmlns:a16="http://schemas.microsoft.com/office/drawing/2014/main" id="{317283DA-08A0-6E4B-8678-EB66E30D5229}"/>
              </a:ext>
            </a:extLst>
          </p:cNvPr>
          <p:cNvSpPr>
            <a:spLocks noGrp="1"/>
          </p:cNvSpPr>
          <p:nvPr>
            <p:ph type="subTitle" idx="1"/>
          </p:nvPr>
        </p:nvSpPr>
        <p:spPr>
          <a:xfrm>
            <a:off x="3048000" y="3958750"/>
            <a:ext cx="6096000" cy="548451"/>
          </a:xfrm>
        </p:spPr>
        <p:txBody>
          <a:bodyPr>
            <a:normAutofit fontScale="92500"/>
          </a:bodyPr>
          <a:lstStyle/>
          <a:p>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Education · Advocacy · Research · Resources · Networking</a:t>
            </a:r>
          </a:p>
        </p:txBody>
      </p:sp>
      <p:sp>
        <p:nvSpPr>
          <p:cNvPr id="5" name="Rectangle 4">
            <a:extLst>
              <a:ext uri="{FF2B5EF4-FFF2-40B4-BE49-F238E27FC236}">
                <a16:creationId xmlns:a16="http://schemas.microsoft.com/office/drawing/2014/main" id="{F8102C0A-F116-2F46-82D9-4E773290F92B}"/>
              </a:ext>
            </a:extLst>
          </p:cNvPr>
          <p:cNvSpPr/>
          <p:nvPr/>
        </p:nvSpPr>
        <p:spPr>
          <a:xfrm>
            <a:off x="3138152" y="4507201"/>
            <a:ext cx="6096000" cy="410369"/>
          </a:xfrm>
          <a:prstGeom prst="rect">
            <a:avLst/>
          </a:prstGeom>
        </p:spPr>
        <p:txBody>
          <a:bodyPr>
            <a:spAutoFit/>
          </a:bodyPr>
          <a:lstStyle/>
          <a:p>
            <a:pPr>
              <a:lnSpc>
                <a:spcPct val="150000"/>
              </a:lnSpc>
            </a:pPr>
            <a:r>
              <a:rPr lang="en-US" sz="1600" b="1" dirty="0">
                <a:solidFill>
                  <a:schemeClr val="tx1">
                    <a:lumMod val="85000"/>
                    <a:lumOff val="15000"/>
                  </a:schemeClr>
                </a:solidFill>
                <a:latin typeface="Galaxie Polaris Light" panose="02000000000000000000" pitchFamily="2" charset="0"/>
                <a:ea typeface="Galaxie Polaris Light" panose="02000000000000000000" pitchFamily="2" charset="0"/>
                <a:cs typeface="Galaxie Polaris Light" panose="02000000000000000000" pitchFamily="2" charset="0"/>
              </a:rPr>
              <a:t>September 22, 2021</a:t>
            </a:r>
          </a:p>
        </p:txBody>
      </p:sp>
      <p:pic>
        <p:nvPicPr>
          <p:cNvPr id="7" name="Picture 6">
            <a:extLst>
              <a:ext uri="{FF2B5EF4-FFF2-40B4-BE49-F238E27FC236}">
                <a16:creationId xmlns:a16="http://schemas.microsoft.com/office/drawing/2014/main" id="{0B7B7720-8BAC-D64F-BC55-A813101E9851}"/>
              </a:ext>
            </a:extLst>
          </p:cNvPr>
          <p:cNvPicPr>
            <a:picLocks noChangeAspect="1"/>
          </p:cNvPicPr>
          <p:nvPr/>
        </p:nvPicPr>
        <p:blipFill>
          <a:blip r:embed="rId3"/>
          <a:stretch>
            <a:fillRect/>
          </a:stretch>
        </p:blipFill>
        <p:spPr>
          <a:xfrm>
            <a:off x="930158" y="4232976"/>
            <a:ext cx="1757286" cy="1763067"/>
          </a:xfrm>
          <a:prstGeom prst="rect">
            <a:avLst/>
          </a:prstGeom>
        </p:spPr>
      </p:pic>
    </p:spTree>
    <p:extLst>
      <p:ext uri="{BB962C8B-B14F-4D97-AF65-F5344CB8AC3E}">
        <p14:creationId xmlns:p14="http://schemas.microsoft.com/office/powerpoint/2010/main" val="1108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71935" y="6426504"/>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CCACA"/>
                </a:solidFill>
                <a:latin typeface="Calibri"/>
                <a:cs typeface="Calibri"/>
              </a:rPr>
              <a:t>4</a:t>
            </a:r>
            <a:endParaRPr sz="1200">
              <a:latin typeface="Calibri"/>
              <a:cs typeface="Calibri"/>
            </a:endParaRPr>
          </a:p>
        </p:txBody>
      </p:sp>
      <p:sp>
        <p:nvSpPr>
          <p:cNvPr id="3" name="object 3"/>
          <p:cNvSpPr txBox="1">
            <a:spLocks noGrp="1"/>
          </p:cNvSpPr>
          <p:nvPr>
            <p:ph type="title"/>
          </p:nvPr>
        </p:nvSpPr>
        <p:spPr>
          <a:xfrm>
            <a:off x="630591" y="358129"/>
            <a:ext cx="8750300" cy="505908"/>
          </a:xfrm>
          <a:prstGeom prst="rect">
            <a:avLst/>
          </a:prstGeom>
        </p:spPr>
        <p:txBody>
          <a:bodyPr vert="horz" wrap="square" lIns="0" tIns="13335" rIns="0" bIns="0" rtlCol="0">
            <a:spAutoFit/>
          </a:bodyPr>
          <a:lstStyle/>
          <a:p>
            <a:pPr marL="12700">
              <a:lnSpc>
                <a:spcPct val="100000"/>
              </a:lnSpc>
              <a:spcBef>
                <a:spcPts val="105"/>
              </a:spcBef>
            </a:pPr>
            <a:r>
              <a:rPr lang="en-US" sz="3200" b="1" spc="-4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Equity</a:t>
            </a:r>
            <a:r>
              <a:rPr sz="3200" b="1" spc="-4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 </a:t>
            </a:r>
            <a:r>
              <a:rPr lang="en-US" sz="3200" b="1" spc="-1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c</a:t>
            </a:r>
            <a:r>
              <a:rPr sz="3200" b="1" spc="-1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apital </a:t>
            </a:r>
            <a:r>
              <a:rPr sz="3200" b="1" spc="-2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investment </a:t>
            </a:r>
            <a:r>
              <a:rPr sz="3200" b="1" spc="-1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path </a:t>
            </a:r>
            <a:r>
              <a:rPr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is</a:t>
            </a:r>
            <a:r>
              <a:rPr sz="3200" b="1" spc="8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 </a:t>
            </a:r>
            <a:r>
              <a:rPr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long</a:t>
            </a:r>
          </a:p>
        </p:txBody>
      </p:sp>
      <p:pic>
        <p:nvPicPr>
          <p:cNvPr id="7" name="Picture 6">
            <a:extLst>
              <a:ext uri="{FF2B5EF4-FFF2-40B4-BE49-F238E27FC236}">
                <a16:creationId xmlns:a16="http://schemas.microsoft.com/office/drawing/2014/main" id="{14E3D47E-F138-7C44-A9A3-20AB29EF24DE}"/>
              </a:ext>
            </a:extLst>
          </p:cNvPr>
          <p:cNvPicPr>
            <a:picLocks noChangeAspect="1"/>
          </p:cNvPicPr>
          <p:nvPr/>
        </p:nvPicPr>
        <p:blipFill rotWithShape="1">
          <a:blip r:embed="rId3"/>
          <a:srcRect l="1552" t="2505" r="2931" b="3638"/>
          <a:stretch/>
        </p:blipFill>
        <p:spPr>
          <a:xfrm>
            <a:off x="846490" y="1205389"/>
            <a:ext cx="8633841" cy="44990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71935" y="6426504"/>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CCACA"/>
                </a:solidFill>
                <a:latin typeface="Calibri"/>
                <a:cs typeface="Calibri"/>
              </a:rPr>
              <a:t>4</a:t>
            </a:r>
            <a:endParaRPr sz="1200">
              <a:latin typeface="Calibri"/>
              <a:cs typeface="Calibri"/>
            </a:endParaRPr>
          </a:p>
        </p:txBody>
      </p:sp>
      <p:sp>
        <p:nvSpPr>
          <p:cNvPr id="3" name="object 3"/>
          <p:cNvSpPr txBox="1">
            <a:spLocks noGrp="1"/>
          </p:cNvSpPr>
          <p:nvPr>
            <p:ph type="title"/>
          </p:nvPr>
        </p:nvSpPr>
        <p:spPr>
          <a:xfrm>
            <a:off x="630591" y="358129"/>
            <a:ext cx="8750300" cy="1229183"/>
          </a:xfrm>
          <a:prstGeom prst="rect">
            <a:avLst/>
          </a:prstGeom>
        </p:spPr>
        <p:txBody>
          <a:bodyPr vert="horz" wrap="square" lIns="0" tIns="13335" rIns="0" bIns="0" rtlCol="0">
            <a:spAutoFit/>
          </a:bodyPr>
          <a:lstStyle/>
          <a:p>
            <a:pPr marL="12700">
              <a:lnSpc>
                <a:spcPct val="150000"/>
              </a:lnSpc>
              <a:spcBef>
                <a:spcPts val="105"/>
              </a:spcBef>
            </a:pPr>
            <a:r>
              <a:rPr lang="en-US" sz="3200" b="1" spc="-4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Equity</a:t>
            </a:r>
            <a:r>
              <a:rPr sz="3200" b="1" spc="-4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 </a:t>
            </a:r>
            <a:r>
              <a:rPr lang="en-US" sz="3200" b="1" spc="-1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c</a:t>
            </a:r>
            <a:r>
              <a:rPr sz="3200" b="1" spc="-1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apital</a:t>
            </a:r>
            <a:r>
              <a:rPr lang="en-US" sz="3200" b="1" spc="-1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 vital role in startup growth</a:t>
            </a:r>
            <a:br>
              <a:rPr lang="en-US" sz="3200" b="1" spc="-1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2400" b="1" i="1" spc="-1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More than money</a:t>
            </a:r>
            <a:endParaRPr sz="24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5" name="Picture 4">
            <a:extLst>
              <a:ext uri="{FF2B5EF4-FFF2-40B4-BE49-F238E27FC236}">
                <a16:creationId xmlns:a16="http://schemas.microsoft.com/office/drawing/2014/main" id="{1FC51442-6B85-6A40-99C4-1B2B1ADBC436}"/>
              </a:ext>
            </a:extLst>
          </p:cNvPr>
          <p:cNvPicPr>
            <a:picLocks noChangeAspect="1"/>
          </p:cNvPicPr>
          <p:nvPr/>
        </p:nvPicPr>
        <p:blipFill>
          <a:blip r:embed="rId3"/>
          <a:stretch>
            <a:fillRect/>
          </a:stretch>
        </p:blipFill>
        <p:spPr>
          <a:xfrm>
            <a:off x="630590" y="2096525"/>
            <a:ext cx="8922949" cy="3242730"/>
          </a:xfrm>
          <a:prstGeom prst="rect">
            <a:avLst/>
          </a:prstGeom>
        </p:spPr>
      </p:pic>
    </p:spTree>
    <p:extLst>
      <p:ext uri="{BB962C8B-B14F-4D97-AF65-F5344CB8AC3E}">
        <p14:creationId xmlns:p14="http://schemas.microsoft.com/office/powerpoint/2010/main" val="159875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71935" y="6426504"/>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9CCACA"/>
                </a:solidFill>
                <a:latin typeface="Calibri"/>
                <a:cs typeface="Calibri"/>
              </a:rPr>
              <a:t>4</a:t>
            </a:r>
            <a:endParaRPr sz="1200">
              <a:latin typeface="Calibri"/>
              <a:cs typeface="Calibri"/>
            </a:endParaRPr>
          </a:p>
        </p:txBody>
      </p:sp>
      <p:sp>
        <p:nvSpPr>
          <p:cNvPr id="3" name="object 3"/>
          <p:cNvSpPr txBox="1">
            <a:spLocks noGrp="1"/>
          </p:cNvSpPr>
          <p:nvPr>
            <p:ph type="title"/>
          </p:nvPr>
        </p:nvSpPr>
        <p:spPr>
          <a:xfrm>
            <a:off x="630591" y="358129"/>
            <a:ext cx="8750300" cy="1388201"/>
          </a:xfrm>
          <a:prstGeom prst="rect">
            <a:avLst/>
          </a:prstGeom>
        </p:spPr>
        <p:txBody>
          <a:bodyPr vert="horz" wrap="square" lIns="0" tIns="13335" rIns="0" bIns="0" rtlCol="0">
            <a:spAutoFit/>
          </a:bodyPr>
          <a:lstStyle/>
          <a:p>
            <a:pPr marL="12700">
              <a:lnSpc>
                <a:spcPct val="150000"/>
              </a:lnSpc>
              <a:spcBef>
                <a:spcPts val="105"/>
              </a:spcBef>
            </a:pPr>
            <a:r>
              <a:rPr lang="en-US" sz="3200" b="1" spc="-4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Type of startup suitable for equity </a:t>
            </a:r>
            <a:br>
              <a:rPr lang="en-US" sz="3200" b="1" spc="-4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3200" b="1" spc="-4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capital investment</a:t>
            </a:r>
            <a:endParaRPr sz="24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6" name="TextBox 5">
            <a:extLst>
              <a:ext uri="{FF2B5EF4-FFF2-40B4-BE49-F238E27FC236}">
                <a16:creationId xmlns:a16="http://schemas.microsoft.com/office/drawing/2014/main" id="{8D9D3F3D-D01D-B640-B4EC-F23EA8105547}"/>
              </a:ext>
            </a:extLst>
          </p:cNvPr>
          <p:cNvSpPr txBox="1"/>
          <p:nvPr/>
        </p:nvSpPr>
        <p:spPr>
          <a:xfrm>
            <a:off x="368476" y="2140614"/>
            <a:ext cx="2215671" cy="461665"/>
          </a:xfrm>
          <a:prstGeom prst="rect">
            <a:avLst/>
          </a:prstGeom>
          <a:noFill/>
          <a:ln>
            <a:noFill/>
          </a:ln>
        </p:spPr>
        <p:txBody>
          <a:bodyPr wrap="none" rtlCol="0">
            <a:spAutoFit/>
          </a:bodyPr>
          <a:lstStyle/>
          <a:p>
            <a:r>
              <a:rPr lang="en-US" sz="2400" b="1" dirty="0">
                <a:solidFill>
                  <a:srgbClr val="8EB4E3"/>
                </a:solidFill>
                <a:latin typeface="Galaxie Polaris Light" panose="02000000000000000000" pitchFamily="2" charset="0"/>
                <a:ea typeface="Galaxie Polaris Light" panose="02000000000000000000" pitchFamily="2" charset="0"/>
                <a:cs typeface="Galaxie Polaris Light" panose="02000000000000000000" pitchFamily="2" charset="0"/>
              </a:rPr>
              <a:t>INNOVATIVE</a:t>
            </a:r>
            <a:endParaRPr lang="en-US" sz="2400" b="1" dirty="0">
              <a:ln>
                <a:solidFill>
                  <a:srgbClr val="164861"/>
                </a:solidFill>
              </a:ln>
              <a:solidFill>
                <a:srgbClr val="8EB4E3"/>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7" name="TextBox 6">
            <a:extLst>
              <a:ext uri="{FF2B5EF4-FFF2-40B4-BE49-F238E27FC236}">
                <a16:creationId xmlns:a16="http://schemas.microsoft.com/office/drawing/2014/main" id="{54EB1989-9757-0448-B4ED-EF607511FF70}"/>
              </a:ext>
            </a:extLst>
          </p:cNvPr>
          <p:cNvSpPr txBox="1"/>
          <p:nvPr/>
        </p:nvSpPr>
        <p:spPr>
          <a:xfrm>
            <a:off x="368476" y="2602279"/>
            <a:ext cx="3059030" cy="584775"/>
          </a:xfrm>
          <a:prstGeom prst="rect">
            <a:avLst/>
          </a:prstGeom>
          <a:noFill/>
        </p:spPr>
        <p:txBody>
          <a:bodyPr wrap="square">
            <a:spAutoFit/>
          </a:bodyPr>
          <a:lstStyle/>
          <a:p>
            <a:pPr defTabSz="685800">
              <a:spcBef>
                <a:spcPts val="450"/>
              </a:spcBef>
              <a:buClr>
                <a:srgbClr val="E31B23"/>
              </a:buClr>
              <a:defRPr/>
            </a:pPr>
            <a:r>
              <a:rPr lang="en-US" sz="1600" b="1" dirty="0">
                <a:solidFill>
                  <a:srgbClr val="164861"/>
                </a:solidFill>
                <a:latin typeface="Galaxie Polaris Light" panose="02000000000000000000" pitchFamily="2" charset="0"/>
                <a:ea typeface="Galaxie Polaris Light" panose="02000000000000000000" pitchFamily="2" charset="0"/>
                <a:cs typeface="Galaxie Polaris Light" panose="02000000000000000000" pitchFamily="2" charset="0"/>
              </a:rPr>
              <a:t>Product or service with potential to disrupt a market</a:t>
            </a:r>
          </a:p>
        </p:txBody>
      </p:sp>
      <p:sp>
        <p:nvSpPr>
          <p:cNvPr id="8" name="TextBox 7">
            <a:extLst>
              <a:ext uri="{FF2B5EF4-FFF2-40B4-BE49-F238E27FC236}">
                <a16:creationId xmlns:a16="http://schemas.microsoft.com/office/drawing/2014/main" id="{BE3E2977-323E-804D-AB77-E0809F2C269C}"/>
              </a:ext>
            </a:extLst>
          </p:cNvPr>
          <p:cNvSpPr txBox="1"/>
          <p:nvPr/>
        </p:nvSpPr>
        <p:spPr>
          <a:xfrm>
            <a:off x="359247" y="3458228"/>
            <a:ext cx="1478290" cy="461665"/>
          </a:xfrm>
          <a:prstGeom prst="rect">
            <a:avLst/>
          </a:prstGeom>
          <a:noFill/>
        </p:spPr>
        <p:txBody>
          <a:bodyPr wrap="none" rtlCol="0">
            <a:spAutoFit/>
          </a:bodyPr>
          <a:lstStyle/>
          <a:p>
            <a:r>
              <a:rPr lang="en-US" sz="2400" b="1" dirty="0">
                <a:solidFill>
                  <a:srgbClr val="8EB4E3"/>
                </a:solidFill>
                <a:latin typeface="Galaxie Polaris Light" panose="02000000000000000000" pitchFamily="2" charset="0"/>
                <a:ea typeface="Galaxie Polaris Light" panose="02000000000000000000" pitchFamily="2" charset="0"/>
                <a:cs typeface="Galaxie Polaris Light" panose="02000000000000000000" pitchFamily="2" charset="0"/>
              </a:rPr>
              <a:t>TALENT</a:t>
            </a:r>
          </a:p>
        </p:txBody>
      </p:sp>
      <p:sp>
        <p:nvSpPr>
          <p:cNvPr id="9" name="TextBox 8">
            <a:extLst>
              <a:ext uri="{FF2B5EF4-FFF2-40B4-BE49-F238E27FC236}">
                <a16:creationId xmlns:a16="http://schemas.microsoft.com/office/drawing/2014/main" id="{AC54128C-5365-9841-BC55-A2E480690667}"/>
              </a:ext>
            </a:extLst>
          </p:cNvPr>
          <p:cNvSpPr txBox="1"/>
          <p:nvPr/>
        </p:nvSpPr>
        <p:spPr>
          <a:xfrm>
            <a:off x="368476" y="3911200"/>
            <a:ext cx="3059030" cy="584775"/>
          </a:xfrm>
          <a:prstGeom prst="rect">
            <a:avLst/>
          </a:prstGeom>
          <a:noFill/>
        </p:spPr>
        <p:txBody>
          <a:bodyPr wrap="square">
            <a:spAutoFit/>
          </a:bodyPr>
          <a:lstStyle/>
          <a:p>
            <a:pPr defTabSz="685800">
              <a:spcBef>
                <a:spcPts val="450"/>
              </a:spcBef>
              <a:buClr>
                <a:srgbClr val="E31B23"/>
              </a:buClr>
              <a:defRPr/>
            </a:pPr>
            <a:r>
              <a:rPr lang="en-US" sz="1600" b="1" dirty="0">
                <a:solidFill>
                  <a:srgbClr val="164861"/>
                </a:solidFill>
                <a:latin typeface="Galaxie Polaris Light" panose="02000000000000000000" pitchFamily="2" charset="0"/>
                <a:ea typeface="Galaxie Polaris Light" panose="02000000000000000000" pitchFamily="2" charset="0"/>
                <a:cs typeface="Galaxie Polaris Light" panose="02000000000000000000" pitchFamily="2" charset="0"/>
              </a:rPr>
              <a:t>Management team able to execute the business model</a:t>
            </a:r>
          </a:p>
        </p:txBody>
      </p:sp>
      <p:sp>
        <p:nvSpPr>
          <p:cNvPr id="10" name="TextBox 9">
            <a:extLst>
              <a:ext uri="{FF2B5EF4-FFF2-40B4-BE49-F238E27FC236}">
                <a16:creationId xmlns:a16="http://schemas.microsoft.com/office/drawing/2014/main" id="{5048EA96-2078-0146-B651-F640734F5CC8}"/>
              </a:ext>
            </a:extLst>
          </p:cNvPr>
          <p:cNvSpPr txBox="1"/>
          <p:nvPr/>
        </p:nvSpPr>
        <p:spPr>
          <a:xfrm>
            <a:off x="368476" y="4755607"/>
            <a:ext cx="2547492"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a:solidFill>
                  <a:srgbClr val="8EB4E3"/>
                </a:solidFill>
                <a:latin typeface="Galaxie Polaris Light" panose="02000000000000000000" pitchFamily="2" charset="0"/>
                <a:ea typeface="Galaxie Polaris Light" panose="02000000000000000000" pitchFamily="2" charset="0"/>
                <a:cs typeface="Galaxie Polaris Light" panose="02000000000000000000" pitchFamily="2" charset="0"/>
              </a:rPr>
              <a:t>HIGH GROWTH</a:t>
            </a:r>
          </a:p>
        </p:txBody>
      </p:sp>
      <p:sp>
        <p:nvSpPr>
          <p:cNvPr id="11" name="TextBox 10">
            <a:extLst>
              <a:ext uri="{FF2B5EF4-FFF2-40B4-BE49-F238E27FC236}">
                <a16:creationId xmlns:a16="http://schemas.microsoft.com/office/drawing/2014/main" id="{5E699077-631F-FE4D-A1D5-A54D26101967}"/>
              </a:ext>
            </a:extLst>
          </p:cNvPr>
          <p:cNvSpPr txBox="1"/>
          <p:nvPr/>
        </p:nvSpPr>
        <p:spPr>
          <a:xfrm>
            <a:off x="368476" y="5215152"/>
            <a:ext cx="3059030" cy="584775"/>
          </a:xfrm>
          <a:prstGeom prst="rect">
            <a:avLst/>
          </a:prstGeom>
          <a:noFill/>
        </p:spPr>
        <p:txBody>
          <a:bodyPr wrap="square">
            <a:spAutoFit/>
          </a:bodyPr>
          <a:lstStyle/>
          <a:p>
            <a:pPr defTabSz="685800">
              <a:spcBef>
                <a:spcPts val="450"/>
              </a:spcBef>
              <a:buClr>
                <a:srgbClr val="E31B23"/>
              </a:buClr>
              <a:defRPr/>
            </a:pPr>
            <a:r>
              <a:rPr lang="en-US" sz="1600" b="1" dirty="0">
                <a:solidFill>
                  <a:srgbClr val="164861"/>
                </a:solidFill>
                <a:latin typeface="Galaxie Polaris Light" panose="02000000000000000000" pitchFamily="2" charset="0"/>
                <a:ea typeface="Galaxie Polaris Light" panose="02000000000000000000" pitchFamily="2" charset="0"/>
                <a:cs typeface="Galaxie Polaris Light" panose="02000000000000000000" pitchFamily="2" charset="0"/>
              </a:rPr>
              <a:t>Able to reach/capture a large market segment</a:t>
            </a:r>
          </a:p>
        </p:txBody>
      </p:sp>
      <p:pic>
        <p:nvPicPr>
          <p:cNvPr id="12" name="Picture 11">
            <a:extLst>
              <a:ext uri="{FF2B5EF4-FFF2-40B4-BE49-F238E27FC236}">
                <a16:creationId xmlns:a16="http://schemas.microsoft.com/office/drawing/2014/main" id="{9C41DDC5-DD22-B842-B0C5-DE8471B1B11F}"/>
              </a:ext>
            </a:extLst>
          </p:cNvPr>
          <p:cNvPicPr>
            <a:picLocks noChangeAspect="1"/>
          </p:cNvPicPr>
          <p:nvPr/>
        </p:nvPicPr>
        <p:blipFill>
          <a:blip r:embed="rId3"/>
          <a:stretch>
            <a:fillRect/>
          </a:stretch>
        </p:blipFill>
        <p:spPr>
          <a:xfrm>
            <a:off x="4208627" y="1878133"/>
            <a:ext cx="4259298" cy="2386415"/>
          </a:xfrm>
          <a:prstGeom prst="rect">
            <a:avLst/>
          </a:prstGeom>
        </p:spPr>
      </p:pic>
      <p:pic>
        <p:nvPicPr>
          <p:cNvPr id="13" name="Picture 12">
            <a:extLst>
              <a:ext uri="{FF2B5EF4-FFF2-40B4-BE49-F238E27FC236}">
                <a16:creationId xmlns:a16="http://schemas.microsoft.com/office/drawing/2014/main" id="{475C6EBF-BAB9-CE41-8CD4-277E83D87DA3}"/>
              </a:ext>
            </a:extLst>
          </p:cNvPr>
          <p:cNvPicPr>
            <a:picLocks noChangeAspect="1"/>
          </p:cNvPicPr>
          <p:nvPr/>
        </p:nvPicPr>
        <p:blipFill rotWithShape="1">
          <a:blip r:embed="rId4"/>
          <a:srcRect l="10125"/>
          <a:stretch/>
        </p:blipFill>
        <p:spPr>
          <a:xfrm>
            <a:off x="8460998" y="1993846"/>
            <a:ext cx="1114672" cy="2386416"/>
          </a:xfrm>
          <a:prstGeom prst="rect">
            <a:avLst/>
          </a:prstGeom>
        </p:spPr>
      </p:pic>
      <p:sp>
        <p:nvSpPr>
          <p:cNvPr id="14" name="Rectangle: Rounded Corners 18">
            <a:extLst>
              <a:ext uri="{FF2B5EF4-FFF2-40B4-BE49-F238E27FC236}">
                <a16:creationId xmlns:a16="http://schemas.microsoft.com/office/drawing/2014/main" id="{93203E43-485F-F04B-844D-95C67D09933B}"/>
              </a:ext>
            </a:extLst>
          </p:cNvPr>
          <p:cNvSpPr/>
          <p:nvPr/>
        </p:nvSpPr>
        <p:spPr>
          <a:xfrm>
            <a:off x="4312227" y="4495975"/>
            <a:ext cx="5340928" cy="923330"/>
          </a:xfrm>
          <a:prstGeom prst="roundRect">
            <a:avLst/>
          </a:prstGeom>
          <a:noFill/>
          <a:ln>
            <a:solidFill>
              <a:srgbClr val="164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450"/>
              </a:spcBef>
              <a:spcAft>
                <a:spcPts val="0"/>
              </a:spcAft>
              <a:buClr>
                <a:srgbClr val="E31B23"/>
              </a:buClr>
              <a:buSzTx/>
              <a:buFont typeface="Arial" pitchFamily="34" charset="0"/>
              <a:buNone/>
              <a:tabLst/>
              <a:defRPr/>
            </a:pPr>
            <a:r>
              <a:rPr kumimoji="0" lang="en-US" sz="1400" i="0" u="none" strike="noStrike" kern="1200" cap="none" spc="0" normalizeH="0" baseline="0" noProof="0" dirty="0">
                <a:ln>
                  <a:noFill/>
                </a:ln>
                <a:solidFill>
                  <a:schemeClr val="tx1"/>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Cannot be financed with traditional bank financing.</a:t>
            </a:r>
          </a:p>
          <a:p>
            <a:pPr marL="89297" marR="0" lvl="1" algn="ctr" defTabSz="685800" rtl="0" eaLnBrk="1" fontAlgn="auto" latinLnBrk="0" hangingPunct="1">
              <a:lnSpc>
                <a:spcPct val="150000"/>
              </a:lnSpc>
              <a:spcBef>
                <a:spcPts val="225"/>
              </a:spcBef>
              <a:spcAft>
                <a:spcPts val="0"/>
              </a:spcAft>
              <a:buClr>
                <a:srgbClr val="1F497D">
                  <a:lumMod val="60000"/>
                  <a:lumOff val="40000"/>
                </a:srgbClr>
              </a:buClr>
              <a:buSzTx/>
              <a:tabLst/>
              <a:defRPr/>
            </a:pPr>
            <a:r>
              <a:rPr kumimoji="0" lang="en-US" sz="1400" i="0" u="none" strike="noStrike" kern="1200" cap="none" spc="0" normalizeH="0" baseline="0" noProof="0" dirty="0">
                <a:ln>
                  <a:noFill/>
                </a:ln>
                <a:solidFill>
                  <a:schemeClr val="tx1"/>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Typically require 5 - 8 years (or longer!) to reach maturity.</a:t>
            </a:r>
          </a:p>
        </p:txBody>
      </p:sp>
    </p:spTree>
    <p:extLst>
      <p:ext uri="{BB962C8B-B14F-4D97-AF65-F5344CB8AC3E}">
        <p14:creationId xmlns:p14="http://schemas.microsoft.com/office/powerpoint/2010/main" val="2811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40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Speakers</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677334" y="1596980"/>
            <a:ext cx="9265155" cy="4965938"/>
          </a:xfrm>
        </p:spPr>
        <p:txBody>
          <a:bodyPr>
            <a:normAutofit/>
          </a:bodyPr>
          <a:lstStyle/>
          <a:p>
            <a:pPr marL="0" indent="0">
              <a:buNone/>
            </a:pPr>
            <a:br>
              <a:rPr lang="en-US" sz="2000" dirty="0"/>
            </a:b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F8794D4-D29D-2E40-92B8-16B53C4C7DC3}"/>
              </a:ext>
            </a:extLst>
          </p:cNvPr>
          <p:cNvSpPr/>
          <p:nvPr/>
        </p:nvSpPr>
        <p:spPr>
          <a:xfrm>
            <a:off x="4633770" y="4621388"/>
            <a:ext cx="374122" cy="63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CBE627-A1B9-0846-A3A5-DC7F56549748}"/>
              </a:ext>
            </a:extLst>
          </p:cNvPr>
          <p:cNvSpPr txBox="1"/>
          <p:nvPr/>
        </p:nvSpPr>
        <p:spPr>
          <a:xfrm>
            <a:off x="1543605" y="4724218"/>
            <a:ext cx="3320125" cy="1281120"/>
          </a:xfrm>
          <a:prstGeom prst="rect">
            <a:avLst/>
          </a:prstGeom>
          <a:noFill/>
        </p:spPr>
        <p:txBody>
          <a:bodyPr wrap="square" rtlCol="0">
            <a:spAutoFit/>
          </a:bodyPr>
          <a:lstStyle/>
          <a:p>
            <a:pPr algn="ctr">
              <a:lnSpc>
                <a:spcPct val="150000"/>
              </a:lnSpc>
            </a:pP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Nicole Washington</a:t>
            </a:r>
          </a:p>
          <a:p>
            <a:pPr algn="ct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Boralogix</a:t>
            </a:r>
          </a:p>
          <a:p>
            <a:pPr algn="ct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Angel Capital Association</a:t>
            </a:r>
          </a:p>
        </p:txBody>
      </p:sp>
      <p:sp>
        <p:nvSpPr>
          <p:cNvPr id="11" name="TextBox 10">
            <a:extLst>
              <a:ext uri="{FF2B5EF4-FFF2-40B4-BE49-F238E27FC236}">
                <a16:creationId xmlns:a16="http://schemas.microsoft.com/office/drawing/2014/main" id="{71D6415E-72E8-B748-8BDB-ED578F8CCF8A}"/>
              </a:ext>
            </a:extLst>
          </p:cNvPr>
          <p:cNvSpPr txBox="1"/>
          <p:nvPr/>
        </p:nvSpPr>
        <p:spPr>
          <a:xfrm>
            <a:off x="5610311" y="4724218"/>
            <a:ext cx="3320125" cy="1281120"/>
          </a:xfrm>
          <a:prstGeom prst="rect">
            <a:avLst/>
          </a:prstGeom>
          <a:noFill/>
        </p:spPr>
        <p:txBody>
          <a:bodyPr wrap="square" rtlCol="0">
            <a:spAutoFit/>
          </a:bodyPr>
          <a:lstStyle/>
          <a:p>
            <a:pPr algn="ctr">
              <a:lnSpc>
                <a:spcPct val="150000"/>
              </a:lnSpc>
            </a:pP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Clay Rankin</a:t>
            </a:r>
          </a:p>
          <a:p>
            <a:pPr algn="ct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North Coast Ventures</a:t>
            </a:r>
          </a:p>
          <a:p>
            <a:pPr algn="ct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Angel Capital Association</a:t>
            </a:r>
          </a:p>
        </p:txBody>
      </p:sp>
      <p:sp>
        <p:nvSpPr>
          <p:cNvPr id="4" name="Oval 3">
            <a:extLst>
              <a:ext uri="{FF2B5EF4-FFF2-40B4-BE49-F238E27FC236}">
                <a16:creationId xmlns:a16="http://schemas.microsoft.com/office/drawing/2014/main" id="{C0CA365B-DF9B-5343-8612-3E439C93D5D4}"/>
              </a:ext>
            </a:extLst>
          </p:cNvPr>
          <p:cNvSpPr/>
          <p:nvPr/>
        </p:nvSpPr>
        <p:spPr>
          <a:xfrm>
            <a:off x="5793218" y="1532159"/>
            <a:ext cx="2966987" cy="308922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9C1FF54-0696-264B-9669-1B501E6C9F72}"/>
              </a:ext>
            </a:extLst>
          </p:cNvPr>
          <p:cNvSpPr/>
          <p:nvPr/>
        </p:nvSpPr>
        <p:spPr>
          <a:xfrm>
            <a:off x="1641693" y="1535875"/>
            <a:ext cx="2893989" cy="30892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68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771639" y="318034"/>
            <a:ext cx="8596668" cy="696376"/>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Angel Capital Association</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D6C7EAB8-12D6-E147-820F-C2442158643E}"/>
              </a:ext>
            </a:extLst>
          </p:cNvPr>
          <p:cNvSpPr txBox="1"/>
          <p:nvPr/>
        </p:nvSpPr>
        <p:spPr>
          <a:xfrm>
            <a:off x="6934422" y="2192799"/>
            <a:ext cx="3253281" cy="2636403"/>
          </a:xfrm>
          <a:prstGeom prst="rect">
            <a:avLst/>
          </a:prstGeom>
          <a:noFill/>
        </p:spPr>
        <p:txBody>
          <a:bodyPr wrap="square" lIns="101372" tIns="50693" rIns="101372" bIns="50693" rtlCol="0">
            <a:spAutoFit/>
          </a:bodyPr>
          <a:lstStyle/>
          <a:p>
            <a:pPr marL="342900" marR="0" lvl="0" indent="-342900" algn="l" defTabSz="914400" rtl="0" eaLnBrk="1" fontAlgn="auto" latinLnBrk="0" hangingPunct="1">
              <a:lnSpc>
                <a:spcPct val="150000"/>
              </a:lnSpc>
              <a:spcBef>
                <a:spcPts val="0"/>
              </a:spcBef>
              <a:spcAft>
                <a:spcPts val="0"/>
              </a:spcAft>
              <a:buClr>
                <a:srgbClr val="53873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14,000 investors</a:t>
            </a:r>
          </a:p>
          <a:p>
            <a:pPr marL="342900" marR="0" lvl="0" indent="-342900" algn="l" defTabSz="914400" rtl="0" eaLnBrk="1" fontAlgn="auto" latinLnBrk="0" hangingPunct="1">
              <a:lnSpc>
                <a:spcPct val="150000"/>
              </a:lnSpc>
              <a:spcBef>
                <a:spcPts val="0"/>
              </a:spcBef>
              <a:spcAft>
                <a:spcPts val="0"/>
              </a:spcAft>
              <a:buClr>
                <a:srgbClr val="53873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270+ Angel groups</a:t>
            </a:r>
          </a:p>
          <a:p>
            <a:pPr marL="342900" marR="0" lvl="0" indent="-342900" algn="l" defTabSz="914400" rtl="0" eaLnBrk="1" fontAlgn="auto" latinLnBrk="0" hangingPunct="1">
              <a:lnSpc>
                <a:spcPct val="150000"/>
              </a:lnSpc>
              <a:spcBef>
                <a:spcPts val="0"/>
              </a:spcBef>
              <a:spcAft>
                <a:spcPts val="0"/>
              </a:spcAft>
              <a:buClr>
                <a:srgbClr val="53873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Accredited platforms</a:t>
            </a:r>
          </a:p>
          <a:p>
            <a:pPr marL="342900" marR="0" lvl="0" indent="-342900" algn="l" defTabSz="914400" rtl="0" eaLnBrk="1" fontAlgn="auto" latinLnBrk="0" hangingPunct="1">
              <a:lnSpc>
                <a:spcPct val="150000"/>
              </a:lnSpc>
              <a:spcBef>
                <a:spcPts val="0"/>
              </a:spcBef>
              <a:spcAft>
                <a:spcPts val="0"/>
              </a:spcAft>
              <a:buClr>
                <a:srgbClr val="53873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Family offices</a:t>
            </a:r>
          </a:p>
          <a:p>
            <a:pPr marL="342900" marR="0" lvl="0" indent="-342900" algn="l" defTabSz="914400" rtl="0" eaLnBrk="1" fontAlgn="auto" latinLnBrk="0" hangingPunct="1">
              <a:lnSpc>
                <a:spcPct val="150000"/>
              </a:lnSpc>
              <a:spcBef>
                <a:spcPts val="0"/>
              </a:spcBef>
              <a:spcAft>
                <a:spcPts val="0"/>
              </a:spcAft>
              <a:buClr>
                <a:srgbClr val="53873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Individual angels</a:t>
            </a:r>
          </a:p>
          <a:p>
            <a:pPr marL="342900" marR="0" lvl="0" indent="-342900" algn="l" defTabSz="914400" rtl="0" eaLnBrk="1" fontAlgn="auto" latinLnBrk="0" hangingPunct="1">
              <a:lnSpc>
                <a:spcPct val="150000"/>
              </a:lnSpc>
              <a:spcBef>
                <a:spcPts val="0"/>
              </a:spcBef>
              <a:spcAft>
                <a:spcPts val="0"/>
              </a:spcAft>
              <a:buClr>
                <a:srgbClr val="53873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Every U.S. state &amp; 5 Canadian provinces</a:t>
            </a:r>
          </a:p>
        </p:txBody>
      </p:sp>
      <p:sp>
        <p:nvSpPr>
          <p:cNvPr id="5" name="Rectangle 2">
            <a:extLst>
              <a:ext uri="{FF2B5EF4-FFF2-40B4-BE49-F238E27FC236}">
                <a16:creationId xmlns:a16="http://schemas.microsoft.com/office/drawing/2014/main" id="{8AF014D7-9E0A-C749-8C75-F5CC4F977638}"/>
              </a:ext>
            </a:extLst>
          </p:cNvPr>
          <p:cNvSpPr txBox="1">
            <a:spLocks noChangeArrowheads="1"/>
          </p:cNvSpPr>
          <p:nvPr/>
        </p:nvSpPr>
        <p:spPr bwMode="auto">
          <a:xfrm>
            <a:off x="847608" y="1174231"/>
            <a:ext cx="8485437" cy="298548"/>
          </a:xfrm>
          <a:prstGeom prst="rect">
            <a:avLst/>
          </a:prstGeom>
          <a:noFill/>
          <a:ln w="9525">
            <a:noFill/>
            <a:miter lim="800000"/>
            <a:headEnd/>
            <a:tailEnd/>
          </a:ln>
          <a:effectLst/>
        </p:spPr>
        <p:txBody>
          <a:bodyPr vert="horz" wrap="square" lIns="101372" tIns="50693" rIns="101372" bIns="50693"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tabLst/>
              <a:defRPr/>
            </a:pPr>
            <a:r>
              <a:rPr kumimoji="0" lang="en-US" sz="1600" b="1" i="1" u="none" strike="noStrike" kern="0" cap="none" spc="0" normalizeH="0" baseline="0" noProof="0" dirty="0">
                <a:ln>
                  <a:noFill/>
                </a:ln>
                <a:solidFill>
                  <a:srgbClr val="000000"/>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World’s largest association of accredited angel investors</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665" b="1" i="0" u="none" strike="noStrike" kern="0" cap="none" spc="0" normalizeH="0" baseline="0" noProof="0" dirty="0">
              <a:ln>
                <a:noFill/>
              </a:ln>
              <a:solidFill>
                <a:srgbClr val="006569">
                  <a:lumMod val="50000"/>
                </a:srgbClr>
              </a:solidFill>
              <a:effectLst/>
              <a:uLnTx/>
              <a:uFillTx/>
              <a:latin typeface="Arial" panose="020B0604020202020204"/>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3104" b="0" i="0" u="none" strike="noStrike" kern="0" cap="none" spc="0" normalizeH="0" baseline="0" noProof="0" dirty="0">
              <a:ln>
                <a:noFill/>
              </a:ln>
              <a:solidFill>
                <a:srgbClr val="000000"/>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8B76312B-2CBC-7A48-87CA-F72E0FD548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78" t="9424"/>
          <a:stretch/>
        </p:blipFill>
        <p:spPr>
          <a:xfrm>
            <a:off x="1100606" y="1793694"/>
            <a:ext cx="5588602" cy="3467326"/>
          </a:xfrm>
          <a:prstGeom prst="rect">
            <a:avLst/>
          </a:prstGeom>
        </p:spPr>
      </p:pic>
      <p:sp>
        <p:nvSpPr>
          <p:cNvPr id="7" name="TextBox 6">
            <a:extLst>
              <a:ext uri="{FF2B5EF4-FFF2-40B4-BE49-F238E27FC236}">
                <a16:creationId xmlns:a16="http://schemas.microsoft.com/office/drawing/2014/main" id="{41C7FD72-6FE9-3340-921B-1B06E1FE356C}"/>
              </a:ext>
            </a:extLst>
          </p:cNvPr>
          <p:cNvSpPr txBox="1"/>
          <p:nvPr/>
        </p:nvSpPr>
        <p:spPr>
          <a:xfrm>
            <a:off x="593387" y="5325446"/>
            <a:ext cx="8686122" cy="789744"/>
          </a:xfrm>
          <a:prstGeom prst="rect">
            <a:avLst/>
          </a:prstGeom>
          <a:noFill/>
        </p:spPr>
        <p:txBody>
          <a:bodyPr wrap="square" lIns="101372" tIns="50693" rIns="101372" bIns="50693"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Mission:  Fuel success of angel groups and accredited investors, as well as the early-stage companies they support</a:t>
            </a:r>
          </a:p>
        </p:txBody>
      </p:sp>
      <p:sp>
        <p:nvSpPr>
          <p:cNvPr id="8" name="Rectangle 2">
            <a:extLst>
              <a:ext uri="{FF2B5EF4-FFF2-40B4-BE49-F238E27FC236}">
                <a16:creationId xmlns:a16="http://schemas.microsoft.com/office/drawing/2014/main" id="{CC77310E-CE94-4846-992E-31AF5675DF9A}"/>
              </a:ext>
            </a:extLst>
          </p:cNvPr>
          <p:cNvSpPr txBox="1">
            <a:spLocks noChangeArrowheads="1"/>
          </p:cNvSpPr>
          <p:nvPr/>
        </p:nvSpPr>
        <p:spPr bwMode="auto">
          <a:xfrm>
            <a:off x="6022427" y="6179616"/>
            <a:ext cx="2994323" cy="609600"/>
          </a:xfrm>
          <a:prstGeom prst="rect">
            <a:avLst/>
          </a:prstGeom>
          <a:noFill/>
          <a:ln w="9525">
            <a:noFill/>
            <a:miter lim="800000"/>
            <a:headEnd/>
            <a:tailEnd/>
          </a:ln>
          <a:effectLst/>
        </p:spPr>
        <p:txBody>
          <a:bodyPr vert="horz" wrap="square" lIns="101372" tIns="50693" rIns="101372" bIns="50693"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hlinkClick r:id="rId4"/>
              </a:rPr>
              <a:t>www.angelcapitalassociation.org</a:t>
            </a:r>
            <a:endParaRPr kumimoji="0" lang="en-US" sz="1000" b="1" i="0" u="none" strike="noStrike" kern="0" cap="none" spc="0" normalizeH="0" baseline="0" noProof="0" dirty="0">
              <a:ln>
                <a:noFill/>
              </a:ln>
              <a:solidFill>
                <a:srgbClr val="006569">
                  <a:lumMod val="50000"/>
                </a:srgbClr>
              </a:solidFill>
              <a:effectLst/>
              <a:uLnTx/>
              <a:uFillTx/>
              <a:latin typeface="Arial" panose="020B0604020202020204"/>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3104" b="0" i="0" u="none" strike="noStrike" kern="0" cap="none" spc="0" normalizeH="0" baseline="0" noProof="0" dirty="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AF17DD8-C00F-0346-AED3-1C0E3A8623F5}"/>
              </a:ext>
            </a:extLst>
          </p:cNvPr>
          <p:cNvPicPr>
            <a:picLocks noChangeAspect="1"/>
          </p:cNvPicPr>
          <p:nvPr/>
        </p:nvPicPr>
        <p:blipFill>
          <a:blip r:embed="rId5"/>
          <a:stretch>
            <a:fillRect/>
          </a:stretch>
        </p:blipFill>
        <p:spPr>
          <a:xfrm>
            <a:off x="1433536" y="6143818"/>
            <a:ext cx="1631950" cy="419100"/>
          </a:xfrm>
          <a:prstGeom prst="rect">
            <a:avLst/>
          </a:prstGeom>
        </p:spPr>
      </p:pic>
    </p:spTree>
    <p:extLst>
      <p:ext uri="{BB962C8B-B14F-4D97-AF65-F5344CB8AC3E}">
        <p14:creationId xmlns:p14="http://schemas.microsoft.com/office/powerpoint/2010/main" val="319212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The Impact of ACA Angels</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222;ge0cadc662d_0_33">
            <a:extLst>
              <a:ext uri="{FF2B5EF4-FFF2-40B4-BE49-F238E27FC236}">
                <a16:creationId xmlns:a16="http://schemas.microsoft.com/office/drawing/2014/main" id="{A9E45FA2-AFB3-1441-9DED-44E2E9D1C182}"/>
              </a:ext>
            </a:extLst>
          </p:cNvPr>
          <p:cNvSpPr txBox="1">
            <a:spLocks/>
          </p:cNvSpPr>
          <p:nvPr/>
        </p:nvSpPr>
        <p:spPr>
          <a:xfrm>
            <a:off x="901885" y="1288639"/>
            <a:ext cx="8189563" cy="459600"/>
          </a:xfrm>
          <a:prstGeom prst="rect">
            <a:avLst/>
          </a:prstGeom>
          <a:noFill/>
          <a:ln>
            <a:noFill/>
          </a:ln>
        </p:spPr>
        <p:txBody>
          <a:bodyPr spcFirstLastPara="1" vert="horz" wrap="square" lIns="91425" tIns="45700" rIns="91425" bIns="45700" rtlCol="0" anchor="t" anchorCtr="0">
            <a:noAutofit/>
          </a:bodyPr>
          <a:lstStyle>
            <a:lvl1pPr marL="342850" indent="-342850" algn="l" defTabSz="457131"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839" indent="-285710" algn="l" defTabSz="457131"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830" indent="-228568" algn="l" defTabSz="457131"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960"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091"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224"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356"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488"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622"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50000"/>
              </a:lnSpc>
              <a:spcBef>
                <a:spcPts val="0"/>
              </a:spcBef>
              <a:buSzPts val="1100"/>
              <a:buNone/>
            </a:pPr>
            <a:r>
              <a:rPr lang="en-US" sz="1400" b="1"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Entrepreneurs can find funding from many sources, but money alone cannot create success. Angels are unique, wrapping needed funding around crucial seasoned mentorship and industry connection. This proven formula drives true growth and success.</a:t>
            </a:r>
          </a:p>
          <a:p>
            <a:pPr marL="0" indent="0">
              <a:lnSpc>
                <a:spcPct val="150000"/>
              </a:lnSpc>
              <a:spcBef>
                <a:spcPts val="0"/>
              </a:spcBef>
              <a:buSzPts val="1100"/>
              <a:buFont typeface="Wingdings 3" charset="2"/>
              <a:buNone/>
            </a:pPr>
            <a:endParaRPr lang="en-US" sz="14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0" lvl="0" indent="0">
              <a:lnSpc>
                <a:spcPct val="150000"/>
              </a:lnSpc>
              <a:spcBef>
                <a:spcPts val="0"/>
              </a:spcBef>
              <a:buSzPts val="1100"/>
              <a:buNone/>
            </a:pPr>
            <a:r>
              <a:rPr lang="en-US" sz="14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ACA is the largest supporter of investment (of both start-up capital and pro bono expertise) in entrepreneurship.  Annually, ACA’s 14,000 members provide:</a:t>
            </a:r>
          </a:p>
          <a:p>
            <a:pPr marL="0" indent="0">
              <a:lnSpc>
                <a:spcPct val="115000"/>
              </a:lnSpc>
              <a:spcBef>
                <a:spcPts val="1200"/>
              </a:spcBef>
              <a:spcAft>
                <a:spcPts val="1200"/>
              </a:spcAft>
              <a:buSzPts val="1100"/>
              <a:buFont typeface="Wingdings 3" charset="2"/>
              <a:buNone/>
            </a:pPr>
            <a:endParaRPr lang="en-US" b="1" dirty="0"/>
          </a:p>
        </p:txBody>
      </p:sp>
      <p:pic>
        <p:nvPicPr>
          <p:cNvPr id="7" name="Picture 6">
            <a:extLst>
              <a:ext uri="{FF2B5EF4-FFF2-40B4-BE49-F238E27FC236}">
                <a16:creationId xmlns:a16="http://schemas.microsoft.com/office/drawing/2014/main" id="{3DACA5AC-AB5E-804C-9E2D-D3994C25B269}"/>
              </a:ext>
            </a:extLst>
          </p:cNvPr>
          <p:cNvPicPr>
            <a:picLocks noChangeAspect="1"/>
          </p:cNvPicPr>
          <p:nvPr/>
        </p:nvPicPr>
        <p:blipFill rotWithShape="1">
          <a:blip r:embed="rId3"/>
          <a:srcRect l="6176"/>
          <a:stretch/>
        </p:blipFill>
        <p:spPr>
          <a:xfrm>
            <a:off x="2602688" y="3429000"/>
            <a:ext cx="5259050" cy="2974396"/>
          </a:xfrm>
          <a:prstGeom prst="rect">
            <a:avLst/>
          </a:prstGeom>
        </p:spPr>
      </p:pic>
      <p:pic>
        <p:nvPicPr>
          <p:cNvPr id="6" name="Picture 5">
            <a:extLst>
              <a:ext uri="{FF2B5EF4-FFF2-40B4-BE49-F238E27FC236}">
                <a16:creationId xmlns:a16="http://schemas.microsoft.com/office/drawing/2014/main" id="{944A4221-2F17-144C-A373-7E213EC4A244}"/>
              </a:ext>
            </a:extLst>
          </p:cNvPr>
          <p:cNvPicPr>
            <a:picLocks noChangeAspect="1"/>
          </p:cNvPicPr>
          <p:nvPr/>
        </p:nvPicPr>
        <p:blipFill>
          <a:blip r:embed="rId4"/>
          <a:stretch>
            <a:fillRect/>
          </a:stretch>
        </p:blipFill>
        <p:spPr>
          <a:xfrm>
            <a:off x="1433536" y="6143818"/>
            <a:ext cx="1631950" cy="419100"/>
          </a:xfrm>
          <a:prstGeom prst="rect">
            <a:avLst/>
          </a:prstGeom>
        </p:spPr>
      </p:pic>
    </p:spTree>
    <p:extLst>
      <p:ext uri="{BB962C8B-B14F-4D97-AF65-F5344CB8AC3E}">
        <p14:creationId xmlns:p14="http://schemas.microsoft.com/office/powerpoint/2010/main" val="295287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87844" y="283781"/>
            <a:ext cx="8596668" cy="1320800"/>
          </a:xfrm>
        </p:spPr>
        <p:txBody>
          <a:bodyPr>
            <a:noAutofit/>
          </a:bodyPr>
          <a:lstStyle/>
          <a:p>
            <a:pPr>
              <a:lnSpc>
                <a:spcPct val="150000"/>
              </a:lnSpc>
            </a:pPr>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Angels fund the majority of startups </a:t>
            </a:r>
            <a:b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in the USA</a:t>
            </a:r>
          </a:p>
        </p:txBody>
      </p:sp>
      <p:pic>
        <p:nvPicPr>
          <p:cNvPr id="5" name="Content Placeholder 4">
            <a:extLst>
              <a:ext uri="{FF2B5EF4-FFF2-40B4-BE49-F238E27FC236}">
                <a16:creationId xmlns:a16="http://schemas.microsoft.com/office/drawing/2014/main" id="{C5BBC2F7-43B5-F54C-82A9-C651AE9D11C3}"/>
              </a:ext>
            </a:extLst>
          </p:cNvPr>
          <p:cNvPicPr>
            <a:picLocks noGrp="1" noChangeAspect="1"/>
          </p:cNvPicPr>
          <p:nvPr>
            <p:ph idx="1"/>
          </p:nvPr>
        </p:nvPicPr>
        <p:blipFill>
          <a:blip r:embed="rId3"/>
          <a:stretch>
            <a:fillRect/>
          </a:stretch>
        </p:blipFill>
        <p:spPr>
          <a:xfrm>
            <a:off x="1585392" y="1874347"/>
            <a:ext cx="7277100" cy="4279900"/>
          </a:xfrm>
        </p:spPr>
      </p:pic>
      <p:pic>
        <p:nvPicPr>
          <p:cNvPr id="4" name="Picture 3">
            <a:extLst>
              <a:ext uri="{FF2B5EF4-FFF2-40B4-BE49-F238E27FC236}">
                <a16:creationId xmlns:a16="http://schemas.microsoft.com/office/drawing/2014/main" id="{36925A6B-9C52-3A45-9C81-0843EC81F332}"/>
              </a:ext>
            </a:extLst>
          </p:cNvPr>
          <p:cNvPicPr>
            <a:picLocks noChangeAspect="1"/>
          </p:cNvPicPr>
          <p:nvPr/>
        </p:nvPicPr>
        <p:blipFill>
          <a:blip r:embed="rId4"/>
          <a:stretch>
            <a:fillRect/>
          </a:stretch>
        </p:blipFill>
        <p:spPr>
          <a:xfrm>
            <a:off x="1433536" y="6143818"/>
            <a:ext cx="1631950" cy="419100"/>
          </a:xfrm>
          <a:prstGeom prst="rect">
            <a:avLst/>
          </a:prstGeom>
        </p:spPr>
      </p:pic>
    </p:spTree>
    <p:extLst>
      <p:ext uri="{BB962C8B-B14F-4D97-AF65-F5344CB8AC3E}">
        <p14:creationId xmlns:p14="http://schemas.microsoft.com/office/powerpoint/2010/main" val="248162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What is an Angel Investor?</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946427" y="1155546"/>
            <a:ext cx="8596669" cy="4965938"/>
          </a:xfrm>
        </p:spPr>
        <p:txBody>
          <a:bodyPr>
            <a:normAutofit fontScale="70000" lnSpcReduction="20000"/>
          </a:bodyPr>
          <a:lstStyle/>
          <a:p>
            <a:pPr marL="0" indent="0">
              <a:lnSpc>
                <a:spcPct val="170000"/>
              </a:lnSpc>
              <a:buNone/>
            </a:pPr>
            <a:br>
              <a:rPr lang="en-US" sz="1800" dirty="0"/>
            </a:br>
            <a:r>
              <a:rPr lang="en-US" sz="2600" dirty="0">
                <a:latin typeface="Galaxie Polaris Light" panose="02000000000000000000" pitchFamily="2" charset="0"/>
                <a:ea typeface="Galaxie Polaris Light" panose="02000000000000000000" pitchFamily="2" charset="0"/>
                <a:cs typeface="Galaxie Polaris Light" panose="02000000000000000000" pitchFamily="2" charset="0"/>
              </a:rPr>
              <a:t>Angel investors are high net worth individuals who invest their own money into seed stage startup companies, providing much-needed capital to bring new companies to market.</a:t>
            </a:r>
            <a:endPar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775335" marR="658495">
              <a:lnSpc>
                <a:spcPct val="170000"/>
              </a:lnSpc>
              <a:spcBef>
                <a:spcPts val="5"/>
              </a:spcBef>
              <a:tabLst>
                <a:tab pos="939165" algn="l"/>
                <a:tab pos="939800" algn="l"/>
              </a:tabLst>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Angels can be anyone in the US that meet the following criteria:</a:t>
            </a:r>
          </a:p>
          <a:p>
            <a:pPr marL="1575376" marR="658495" lvl="2">
              <a:lnSpc>
                <a:spcPct val="170000"/>
              </a:lnSpc>
              <a:spcBef>
                <a:spcPts val="5"/>
              </a:spcBef>
              <a:tabLst>
                <a:tab pos="939165" algn="l"/>
                <a:tab pos="939800" algn="l"/>
              </a:tabLst>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Annual income of $200,000 ($300,000 if married) or $1m in net worth minus your home. (New Sophistication rules pending)</a:t>
            </a:r>
          </a:p>
          <a:p>
            <a:pPr marL="992505" marR="658495" indent="-285750">
              <a:lnSpc>
                <a:spcPct val="170000"/>
              </a:lnSpc>
              <a:spcBef>
                <a:spcPts val="5"/>
              </a:spcBef>
              <a:tabLst>
                <a:tab pos="939165" algn="l"/>
                <a:tab pos="939800" algn="l"/>
              </a:tabLst>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Angels also give of their time (1,000,000 volunteer hours every year to start ups).</a:t>
            </a:r>
          </a:p>
          <a:p>
            <a:pPr marL="992505" marR="658495" indent="-285750">
              <a:lnSpc>
                <a:spcPct val="170000"/>
              </a:lnSpc>
              <a:spcBef>
                <a:spcPts val="5"/>
              </a:spcBef>
              <a:tabLst>
                <a:tab pos="939165" algn="l"/>
                <a:tab pos="939800" algn="l"/>
              </a:tabLst>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Angels care about Entrepreneurs and their local community. </a:t>
            </a:r>
          </a:p>
          <a:p>
            <a:pPr marL="992505" marR="658495" indent="-285750">
              <a:lnSpc>
                <a:spcPct val="170000"/>
              </a:lnSpc>
              <a:spcBef>
                <a:spcPts val="5"/>
              </a:spcBef>
              <a:tabLst>
                <a:tab pos="939165" algn="l"/>
                <a:tab pos="939800" algn="l"/>
              </a:tabLst>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“Entrepreneurs are the engine for economic growth and Angels are the fuel for that engine.”</a:t>
            </a:r>
          </a:p>
        </p:txBody>
      </p:sp>
      <p:pic>
        <p:nvPicPr>
          <p:cNvPr id="4" name="Picture 3">
            <a:extLst>
              <a:ext uri="{FF2B5EF4-FFF2-40B4-BE49-F238E27FC236}">
                <a16:creationId xmlns:a16="http://schemas.microsoft.com/office/drawing/2014/main" id="{58A3AC94-1C82-B245-BC53-141392FDBE3D}"/>
              </a:ext>
            </a:extLst>
          </p:cNvPr>
          <p:cNvPicPr>
            <a:picLocks noChangeAspect="1"/>
          </p:cNvPicPr>
          <p:nvPr/>
        </p:nvPicPr>
        <p:blipFill>
          <a:blip r:embed="rId3"/>
          <a:stretch>
            <a:fillRect/>
          </a:stretch>
        </p:blipFill>
        <p:spPr>
          <a:xfrm>
            <a:off x="1433536" y="6143818"/>
            <a:ext cx="1631950" cy="419100"/>
          </a:xfrm>
          <a:prstGeom prst="rect">
            <a:avLst/>
          </a:prstGeom>
        </p:spPr>
      </p:pic>
    </p:spTree>
    <p:extLst>
      <p:ext uri="{BB962C8B-B14F-4D97-AF65-F5344CB8AC3E}">
        <p14:creationId xmlns:p14="http://schemas.microsoft.com/office/powerpoint/2010/main" val="184748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Types of Angel Investors </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20B44A95-0332-4845-AB12-CDC893D5D8A7}"/>
              </a:ext>
            </a:extLst>
          </p:cNvPr>
          <p:cNvPicPr>
            <a:picLocks noChangeAspect="1"/>
          </p:cNvPicPr>
          <p:nvPr/>
        </p:nvPicPr>
        <p:blipFill>
          <a:blip r:embed="rId3"/>
          <a:stretch>
            <a:fillRect/>
          </a:stretch>
        </p:blipFill>
        <p:spPr>
          <a:xfrm>
            <a:off x="961919" y="1986454"/>
            <a:ext cx="8691222" cy="3363311"/>
          </a:xfrm>
          <a:prstGeom prst="rect">
            <a:avLst/>
          </a:prstGeom>
        </p:spPr>
      </p:pic>
    </p:spTree>
    <p:extLst>
      <p:ext uri="{BB962C8B-B14F-4D97-AF65-F5344CB8AC3E}">
        <p14:creationId xmlns:p14="http://schemas.microsoft.com/office/powerpoint/2010/main" val="257328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Why do people become Angel Investors?   </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74069" y="1376855"/>
            <a:ext cx="8596668" cy="5059939"/>
          </a:xfrm>
        </p:spPr>
        <p:txBody>
          <a:bodyPr>
            <a:normAutofit/>
          </a:bodyPr>
          <a:lstStyle/>
          <a:p>
            <a:pPr marL="0" indent="0">
              <a:buNone/>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marL="1323975" marR="658495" lvl="3">
              <a:lnSpc>
                <a:spcPct val="150000"/>
              </a:lnSpc>
              <a:spcBef>
                <a:spcPts val="5"/>
              </a:spcBef>
              <a:tabLst>
                <a:tab pos="939165" algn="l"/>
                <a:tab pos="939800" algn="l"/>
              </a:tabLst>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Help build innovation in their local community.</a:t>
            </a:r>
          </a:p>
          <a:p>
            <a:pPr marL="1323975" marR="658495" lvl="3">
              <a:lnSpc>
                <a:spcPct val="150000"/>
              </a:lnSpc>
              <a:spcBef>
                <a:spcPts val="5"/>
              </a:spcBef>
              <a:tabLst>
                <a:tab pos="939165" algn="l"/>
                <a:tab pos="939800" algn="l"/>
              </a:tabLst>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Help job creation.</a:t>
            </a:r>
          </a:p>
          <a:p>
            <a:pPr marL="1323975" marR="658495" lvl="3">
              <a:lnSpc>
                <a:spcPct val="150000"/>
              </a:lnSpc>
              <a:spcBef>
                <a:spcPts val="5"/>
              </a:spcBef>
              <a:tabLst>
                <a:tab pos="939165" algn="l"/>
                <a:tab pos="939800" algn="l"/>
              </a:tabLst>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Utilize skills and expertise developed over a lifetime.</a:t>
            </a:r>
          </a:p>
          <a:p>
            <a:pPr marL="1323975" marR="658495" lvl="3">
              <a:lnSpc>
                <a:spcPct val="150000"/>
              </a:lnSpc>
              <a:spcBef>
                <a:spcPts val="5"/>
              </a:spcBef>
              <a:tabLst>
                <a:tab pos="939165" algn="l"/>
                <a:tab pos="939800" algn="l"/>
              </a:tabLst>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Generate financial returns.</a:t>
            </a: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ACAD34CA-0D97-F348-8FA5-CF31C22BEBAB}"/>
              </a:ext>
            </a:extLst>
          </p:cNvPr>
          <p:cNvPicPr>
            <a:picLocks noChangeAspect="1"/>
          </p:cNvPicPr>
          <p:nvPr/>
        </p:nvPicPr>
        <p:blipFill>
          <a:blip r:embed="rId3"/>
          <a:stretch>
            <a:fillRect/>
          </a:stretch>
        </p:blipFill>
        <p:spPr>
          <a:xfrm>
            <a:off x="1433536" y="6143818"/>
            <a:ext cx="1631950" cy="419100"/>
          </a:xfrm>
          <a:prstGeom prst="rect">
            <a:avLst/>
          </a:prstGeom>
        </p:spPr>
      </p:pic>
    </p:spTree>
    <p:extLst>
      <p:ext uri="{BB962C8B-B14F-4D97-AF65-F5344CB8AC3E}">
        <p14:creationId xmlns:p14="http://schemas.microsoft.com/office/powerpoint/2010/main" val="137378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40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Speakers</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677334" y="1596980"/>
            <a:ext cx="9265155" cy="4965938"/>
          </a:xfrm>
        </p:spPr>
        <p:txBody>
          <a:bodyPr>
            <a:normAutofit/>
          </a:bodyPr>
          <a:lstStyle/>
          <a:p>
            <a:pPr marL="0" indent="0">
              <a:buNone/>
            </a:pPr>
            <a:br>
              <a:rPr lang="en-US" sz="2000" dirty="0"/>
            </a:b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F8794D4-D29D-2E40-92B8-16B53C4C7DC3}"/>
              </a:ext>
            </a:extLst>
          </p:cNvPr>
          <p:cNvSpPr/>
          <p:nvPr/>
        </p:nvSpPr>
        <p:spPr>
          <a:xfrm>
            <a:off x="4633770" y="4621388"/>
            <a:ext cx="374122" cy="63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CBE627-A1B9-0846-A3A5-DC7F56549748}"/>
              </a:ext>
            </a:extLst>
          </p:cNvPr>
          <p:cNvSpPr txBox="1"/>
          <p:nvPr/>
        </p:nvSpPr>
        <p:spPr>
          <a:xfrm>
            <a:off x="6140868" y="3073060"/>
            <a:ext cx="1916262" cy="818814"/>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Clay Rankin</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North Coast Ventures</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Angel Capital Association</a:t>
            </a:r>
          </a:p>
        </p:txBody>
      </p:sp>
      <p:sp>
        <p:nvSpPr>
          <p:cNvPr id="5" name="Oval 4">
            <a:extLst>
              <a:ext uri="{FF2B5EF4-FFF2-40B4-BE49-F238E27FC236}">
                <a16:creationId xmlns:a16="http://schemas.microsoft.com/office/drawing/2014/main" id="{72295C26-3F94-8B4C-9E9F-0909D10ADC85}"/>
              </a:ext>
            </a:extLst>
          </p:cNvPr>
          <p:cNvSpPr/>
          <p:nvPr/>
        </p:nvSpPr>
        <p:spPr>
          <a:xfrm>
            <a:off x="2283234" y="4043224"/>
            <a:ext cx="1755067" cy="169375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87074D0-D216-1347-A237-2A706DCD9C5A}"/>
              </a:ext>
            </a:extLst>
          </p:cNvPr>
          <p:cNvSpPr/>
          <p:nvPr/>
        </p:nvSpPr>
        <p:spPr>
          <a:xfrm>
            <a:off x="6222855" y="1343543"/>
            <a:ext cx="1755067" cy="169375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198C517-983F-864C-A63F-9ED2DA52C7B8}"/>
              </a:ext>
            </a:extLst>
          </p:cNvPr>
          <p:cNvSpPr/>
          <p:nvPr/>
        </p:nvSpPr>
        <p:spPr>
          <a:xfrm>
            <a:off x="2348205" y="1379301"/>
            <a:ext cx="1755067" cy="169375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BC9467-DC40-F443-AB5D-F55133BB2078}"/>
              </a:ext>
            </a:extLst>
          </p:cNvPr>
          <p:cNvSpPr/>
          <p:nvPr/>
        </p:nvSpPr>
        <p:spPr>
          <a:xfrm>
            <a:off x="6267924" y="4043223"/>
            <a:ext cx="1755067" cy="1693759"/>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2852C3-7F41-C348-8F07-5CD27EF0FFDC}"/>
              </a:ext>
            </a:extLst>
          </p:cNvPr>
          <p:cNvSpPr txBox="1"/>
          <p:nvPr/>
        </p:nvSpPr>
        <p:spPr>
          <a:xfrm>
            <a:off x="2267607" y="3079354"/>
            <a:ext cx="1916262" cy="818814"/>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Nicole Washington</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Boralogix</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Angel Capital Association</a:t>
            </a:r>
          </a:p>
        </p:txBody>
      </p:sp>
      <p:sp>
        <p:nvSpPr>
          <p:cNvPr id="17" name="TextBox 16">
            <a:extLst>
              <a:ext uri="{FF2B5EF4-FFF2-40B4-BE49-F238E27FC236}">
                <a16:creationId xmlns:a16="http://schemas.microsoft.com/office/drawing/2014/main" id="{10B2E4C8-E4A8-584E-B638-D94E358DF572}"/>
              </a:ext>
            </a:extLst>
          </p:cNvPr>
          <p:cNvSpPr txBox="1"/>
          <p:nvPr/>
        </p:nvSpPr>
        <p:spPr>
          <a:xfrm>
            <a:off x="2267607" y="5796748"/>
            <a:ext cx="1755067" cy="564898"/>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Maryam Haque</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Venture Forward</a:t>
            </a:r>
          </a:p>
        </p:txBody>
      </p:sp>
      <p:sp>
        <p:nvSpPr>
          <p:cNvPr id="18" name="TextBox 17">
            <a:extLst>
              <a:ext uri="{FF2B5EF4-FFF2-40B4-BE49-F238E27FC236}">
                <a16:creationId xmlns:a16="http://schemas.microsoft.com/office/drawing/2014/main" id="{2D65E1AE-B560-E547-B6B9-376DD741298B}"/>
              </a:ext>
            </a:extLst>
          </p:cNvPr>
          <p:cNvSpPr txBox="1"/>
          <p:nvPr/>
        </p:nvSpPr>
        <p:spPr>
          <a:xfrm>
            <a:off x="5813131" y="5796748"/>
            <a:ext cx="2664651" cy="564898"/>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Justin Field</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National Venture Capital Association</a:t>
            </a:r>
          </a:p>
        </p:txBody>
      </p:sp>
    </p:spTree>
    <p:extLst>
      <p:ext uri="{BB962C8B-B14F-4D97-AF65-F5344CB8AC3E}">
        <p14:creationId xmlns:p14="http://schemas.microsoft.com/office/powerpoint/2010/main" val="169005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Angel Group deal flow process </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80135E8-0700-9641-AE9C-BF4740CD605E}"/>
              </a:ext>
            </a:extLst>
          </p:cNvPr>
          <p:cNvPicPr>
            <a:picLocks noChangeAspect="1"/>
          </p:cNvPicPr>
          <p:nvPr/>
        </p:nvPicPr>
        <p:blipFill>
          <a:blip r:embed="rId3"/>
          <a:stretch>
            <a:fillRect/>
          </a:stretch>
        </p:blipFill>
        <p:spPr>
          <a:xfrm>
            <a:off x="1910113" y="1596980"/>
            <a:ext cx="6530503" cy="4456387"/>
          </a:xfrm>
          <a:prstGeom prst="rect">
            <a:avLst/>
          </a:prstGeom>
        </p:spPr>
      </p:pic>
      <p:pic>
        <p:nvPicPr>
          <p:cNvPr id="6" name="Picture 5">
            <a:extLst>
              <a:ext uri="{FF2B5EF4-FFF2-40B4-BE49-F238E27FC236}">
                <a16:creationId xmlns:a16="http://schemas.microsoft.com/office/drawing/2014/main" id="{AEC51619-F1AA-1A41-83B5-D55848E74924}"/>
              </a:ext>
            </a:extLst>
          </p:cNvPr>
          <p:cNvPicPr>
            <a:picLocks noChangeAspect="1"/>
          </p:cNvPicPr>
          <p:nvPr/>
        </p:nvPicPr>
        <p:blipFill>
          <a:blip r:embed="rId4"/>
          <a:stretch>
            <a:fillRect/>
          </a:stretch>
        </p:blipFill>
        <p:spPr>
          <a:xfrm>
            <a:off x="1433536" y="6143818"/>
            <a:ext cx="1631950" cy="419100"/>
          </a:xfrm>
          <a:prstGeom prst="rect">
            <a:avLst/>
          </a:prstGeom>
        </p:spPr>
      </p:pic>
    </p:spTree>
    <p:extLst>
      <p:ext uri="{BB962C8B-B14F-4D97-AF65-F5344CB8AC3E}">
        <p14:creationId xmlns:p14="http://schemas.microsoft.com/office/powerpoint/2010/main" val="136340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Diversity, Equity and Inclusion progress </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677334" y="1285328"/>
            <a:ext cx="4860108" cy="4965938"/>
          </a:xfrm>
        </p:spPr>
        <p:txBody>
          <a:bodyPr>
            <a:normAutofit fontScale="62500" lnSpcReduction="20000"/>
          </a:bodyPr>
          <a:lstStyle/>
          <a:p>
            <a:pPr marL="0" indent="0">
              <a:lnSpc>
                <a:spcPct val="160000"/>
              </a:lnSpc>
              <a:buNone/>
            </a:pPr>
            <a:r>
              <a:rPr lang="en-US" sz="24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We </a:t>
            </a:r>
            <a:r>
              <a:rPr lang="en-US" sz="2400" b="1"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celebrate progress</a:t>
            </a:r>
            <a:r>
              <a:rPr lang="en-US" sz="24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  </a:t>
            </a:r>
          </a:p>
          <a:p>
            <a:pPr marL="0" indent="0">
              <a:lnSpc>
                <a:spcPct val="160000"/>
              </a:lnSpc>
              <a:spcBef>
                <a:spcPts val="0"/>
              </a:spcBef>
              <a:buSzPts val="1100"/>
              <a:buFont typeface="Arial" panose="020B0604020202020204" pitchFamily="34" charset="0"/>
              <a:buNone/>
            </a:pPr>
            <a:r>
              <a:rPr lang="en-US" sz="24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At the same time, we see </a:t>
            </a:r>
            <a:r>
              <a:rPr lang="en-US" sz="2400" b="1"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ongoing inequities</a:t>
            </a:r>
            <a:r>
              <a:rPr lang="en-US" sz="24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 and a trove of </a:t>
            </a:r>
            <a:r>
              <a:rPr lang="en-US" sz="2400" b="1"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missed</a:t>
            </a:r>
            <a:r>
              <a:rPr lang="en-US" sz="2400" b="1"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 opportunities.</a:t>
            </a:r>
            <a:r>
              <a:rPr lang="en-US" sz="24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 </a:t>
            </a:r>
            <a:endParaRPr lang="en-US" sz="19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939800" indent="-507365">
              <a:lnSpc>
                <a:spcPct val="160000"/>
              </a:lnSpc>
              <a:spcBef>
                <a:spcPts val="2265"/>
              </a:spcBef>
              <a:tabLst>
                <a:tab pos="939165" algn="l"/>
                <a:tab pos="939800" algn="l"/>
              </a:tabLst>
            </a:pPr>
            <a:r>
              <a:rPr lang="en-US" sz="20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ACA has shown its </a:t>
            </a:r>
            <a:r>
              <a:rPr lang="en-US" sz="2000" b="1"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ability to advance women in Angel investing</a:t>
            </a:r>
            <a:r>
              <a:rPr lang="en-US" sz="20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and entrepreneurship - </a:t>
            </a:r>
            <a:r>
              <a:rPr lang="en-US" sz="2000" b="1"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Women Angels grew from just </a:t>
            </a:r>
            <a:r>
              <a:rPr lang="en-US" sz="2000" b="1" i="1"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5% to 27% </a:t>
            </a:r>
            <a:r>
              <a:rPr lang="en-US" sz="2000" b="1"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in the past decade </a:t>
            </a:r>
            <a:endParaRPr lang="en-US" sz="20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endParaRPr>
          </a:p>
          <a:p>
            <a:pPr marL="939800" indent="-507365">
              <a:lnSpc>
                <a:spcPct val="160000"/>
              </a:lnSpc>
              <a:spcBef>
                <a:spcPts val="2265"/>
              </a:spcBef>
              <a:tabLst>
                <a:tab pos="939165" algn="l"/>
                <a:tab pos="939800" algn="l"/>
              </a:tabLst>
            </a:pPr>
            <a:r>
              <a:rPr lang="en-US" sz="20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Started programs with investors and entrepreneurs in other </a:t>
            </a:r>
            <a:r>
              <a:rPr lang="en-US" sz="2000" b="1"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underrepresented groups</a:t>
            </a:r>
            <a:r>
              <a:rPr lang="en-US" sz="20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in an </a:t>
            </a:r>
            <a:r>
              <a:rPr lang="en-US" sz="2000" b="1"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equally focused manner</a:t>
            </a:r>
            <a:r>
              <a:rPr lang="en-US" sz="20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t>
            </a:r>
            <a:endParaRPr lang="en-US" sz="20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939800" indent="-507365">
              <a:lnSpc>
                <a:spcPct val="160000"/>
              </a:lnSpc>
              <a:spcBef>
                <a:spcPts val="2265"/>
              </a:spcBef>
              <a:tabLst>
                <a:tab pos="939165" algn="l"/>
                <a:tab pos="939800" algn="l"/>
              </a:tabLst>
            </a:pPr>
            <a:r>
              <a:rPr lang="en-US" sz="20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We see the opportunity to </a:t>
            </a:r>
            <a:r>
              <a:rPr lang="en-US" sz="2000" b="1"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increase prosperity</a:t>
            </a:r>
            <a:r>
              <a:rPr lang="en-US" sz="2000"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while </a:t>
            </a:r>
            <a:r>
              <a:rPr lang="en-US" sz="2000" b="1"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narrowing persistent wealth gaps. </a:t>
            </a:r>
            <a:endParaRPr lang="en-US" sz="2000" b="1"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A625862D-0701-5F4E-B2CE-4F0C2BEC4D9A}"/>
              </a:ext>
            </a:extLst>
          </p:cNvPr>
          <p:cNvPicPr>
            <a:picLocks noChangeAspect="1"/>
          </p:cNvPicPr>
          <p:nvPr/>
        </p:nvPicPr>
        <p:blipFill>
          <a:blip r:embed="rId3"/>
          <a:stretch>
            <a:fillRect/>
          </a:stretch>
        </p:blipFill>
        <p:spPr>
          <a:xfrm>
            <a:off x="5722972" y="1238470"/>
            <a:ext cx="3365500" cy="4940300"/>
          </a:xfrm>
          <a:prstGeom prst="rect">
            <a:avLst/>
          </a:prstGeom>
        </p:spPr>
      </p:pic>
      <p:pic>
        <p:nvPicPr>
          <p:cNvPr id="6" name="Picture 5">
            <a:extLst>
              <a:ext uri="{FF2B5EF4-FFF2-40B4-BE49-F238E27FC236}">
                <a16:creationId xmlns:a16="http://schemas.microsoft.com/office/drawing/2014/main" id="{F73CDC3D-E99F-0D47-BA5D-FA91AD8C15A0}"/>
              </a:ext>
            </a:extLst>
          </p:cNvPr>
          <p:cNvPicPr>
            <a:picLocks noChangeAspect="1"/>
          </p:cNvPicPr>
          <p:nvPr/>
        </p:nvPicPr>
        <p:blipFill>
          <a:blip r:embed="rId4"/>
          <a:stretch>
            <a:fillRect/>
          </a:stretch>
        </p:blipFill>
        <p:spPr>
          <a:xfrm>
            <a:off x="1433536" y="6143818"/>
            <a:ext cx="1631950" cy="419100"/>
          </a:xfrm>
          <a:prstGeom prst="rect">
            <a:avLst/>
          </a:prstGeom>
        </p:spPr>
      </p:pic>
    </p:spTree>
    <p:extLst>
      <p:ext uri="{BB962C8B-B14F-4D97-AF65-F5344CB8AC3E}">
        <p14:creationId xmlns:p14="http://schemas.microsoft.com/office/powerpoint/2010/main" val="321705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40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Speakers</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677334" y="1596980"/>
            <a:ext cx="9265155" cy="4965938"/>
          </a:xfrm>
        </p:spPr>
        <p:txBody>
          <a:bodyPr>
            <a:normAutofit/>
          </a:bodyPr>
          <a:lstStyle/>
          <a:p>
            <a:pPr marL="0" indent="0">
              <a:buNone/>
            </a:pPr>
            <a:br>
              <a:rPr lang="en-US" sz="2000" dirty="0"/>
            </a:b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F8794D4-D29D-2E40-92B8-16B53C4C7DC3}"/>
              </a:ext>
            </a:extLst>
          </p:cNvPr>
          <p:cNvSpPr/>
          <p:nvPr/>
        </p:nvSpPr>
        <p:spPr>
          <a:xfrm>
            <a:off x="4633770" y="4621388"/>
            <a:ext cx="374122" cy="63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CBE627-A1B9-0846-A3A5-DC7F56549748}"/>
              </a:ext>
            </a:extLst>
          </p:cNvPr>
          <p:cNvSpPr txBox="1"/>
          <p:nvPr/>
        </p:nvSpPr>
        <p:spPr>
          <a:xfrm>
            <a:off x="1428624" y="4724218"/>
            <a:ext cx="3320125" cy="865622"/>
          </a:xfrm>
          <a:prstGeom prst="rect">
            <a:avLst/>
          </a:prstGeom>
          <a:noFill/>
        </p:spPr>
        <p:txBody>
          <a:bodyPr wrap="square" rtlCol="0">
            <a:spAutoFit/>
          </a:bodyPr>
          <a:lstStyle/>
          <a:p>
            <a:pPr algn="ctr">
              <a:lnSpc>
                <a:spcPct val="150000"/>
              </a:lnSpc>
            </a:pP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Maryam Haque</a:t>
            </a:r>
          </a:p>
          <a:p>
            <a:pPr algn="ct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Venture Forward</a:t>
            </a:r>
          </a:p>
        </p:txBody>
      </p:sp>
      <p:sp>
        <p:nvSpPr>
          <p:cNvPr id="11" name="TextBox 10">
            <a:extLst>
              <a:ext uri="{FF2B5EF4-FFF2-40B4-BE49-F238E27FC236}">
                <a16:creationId xmlns:a16="http://schemas.microsoft.com/office/drawing/2014/main" id="{71D6415E-72E8-B748-8BDB-ED578F8CCF8A}"/>
              </a:ext>
            </a:extLst>
          </p:cNvPr>
          <p:cNvSpPr txBox="1"/>
          <p:nvPr/>
        </p:nvSpPr>
        <p:spPr>
          <a:xfrm>
            <a:off x="5192700" y="4724218"/>
            <a:ext cx="4168022" cy="865622"/>
          </a:xfrm>
          <a:prstGeom prst="rect">
            <a:avLst/>
          </a:prstGeom>
          <a:noFill/>
        </p:spPr>
        <p:txBody>
          <a:bodyPr wrap="square" rtlCol="0">
            <a:spAutoFit/>
          </a:bodyPr>
          <a:lstStyle/>
          <a:p>
            <a:pPr algn="ctr">
              <a:lnSpc>
                <a:spcPct val="150000"/>
              </a:lnSpc>
            </a:pP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Justin Field</a:t>
            </a:r>
          </a:p>
          <a:p>
            <a:pPr algn="ct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National Venture Capital Association</a:t>
            </a:r>
          </a:p>
        </p:txBody>
      </p:sp>
      <p:sp>
        <p:nvSpPr>
          <p:cNvPr id="4" name="Oval 3">
            <a:extLst>
              <a:ext uri="{FF2B5EF4-FFF2-40B4-BE49-F238E27FC236}">
                <a16:creationId xmlns:a16="http://schemas.microsoft.com/office/drawing/2014/main" id="{C0CA365B-DF9B-5343-8612-3E439C93D5D4}"/>
              </a:ext>
            </a:extLst>
          </p:cNvPr>
          <p:cNvSpPr/>
          <p:nvPr/>
        </p:nvSpPr>
        <p:spPr>
          <a:xfrm>
            <a:off x="5793218" y="1532159"/>
            <a:ext cx="2966987" cy="308922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9C1FF54-0696-264B-9669-1B501E6C9F72}"/>
              </a:ext>
            </a:extLst>
          </p:cNvPr>
          <p:cNvSpPr/>
          <p:nvPr/>
        </p:nvSpPr>
        <p:spPr>
          <a:xfrm>
            <a:off x="1641693" y="1535875"/>
            <a:ext cx="2893989" cy="308922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131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About NVCA &amp; Venture Forward</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524E3268-1A64-3D4B-A733-CD06437153CF}"/>
              </a:ext>
            </a:extLst>
          </p:cNvPr>
          <p:cNvSpPr txBox="1"/>
          <p:nvPr/>
        </p:nvSpPr>
        <p:spPr>
          <a:xfrm>
            <a:off x="1135614" y="2196687"/>
            <a:ext cx="8029408"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Empowers the next generation of American companies that will fuel the economy of tomorrow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As the voice of the U.S. VC and startup community, NVCA: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Advocates for pro-startup public policy</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Is the leading resource for venture capital data</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Convenes participants in the startup ecosystem to generate peer-led initiatives, facilitate networking, and provide practical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About the NVCA SSBCI Working Group:</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Working group of ~50 NVCA member funds who provide expertise and analysis regarding SSBCI implementation</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Workflows include providing comments on the Treasury policy guidelines and crafting a best practices document for state economic development officials regarding industry standards and other recommendations for equity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D2D2D"/>
              </a:solidFill>
              <a:effectLst/>
              <a:uLnTx/>
              <a:uFillTx/>
              <a:latin typeface="muli" panose="00000500000000000000" pitchFamily="2" charset="0"/>
              <a:ea typeface="+mn-ea"/>
              <a:cs typeface="+mn-cs"/>
            </a:endParaRPr>
          </a:p>
        </p:txBody>
      </p:sp>
      <p:pic>
        <p:nvPicPr>
          <p:cNvPr id="5" name="Picture 4" descr="A picture containing text, clipart&#10;&#10;Description automatically generated">
            <a:extLst>
              <a:ext uri="{FF2B5EF4-FFF2-40B4-BE49-F238E27FC236}">
                <a16:creationId xmlns:a16="http://schemas.microsoft.com/office/drawing/2014/main" id="{9844E3E1-1808-034A-9F26-14951480F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144" y="1461757"/>
            <a:ext cx="1674347" cy="586022"/>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1D41655C-FE76-F741-8FDA-DBD53F969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983" y="6207777"/>
            <a:ext cx="898193" cy="314368"/>
          </a:xfrm>
          <a:prstGeom prst="rect">
            <a:avLst/>
          </a:prstGeom>
        </p:spPr>
      </p:pic>
      <p:pic>
        <p:nvPicPr>
          <p:cNvPr id="7" name="Picture 6" descr="Text&#10;&#10;Description automatically generated">
            <a:extLst>
              <a:ext uri="{FF2B5EF4-FFF2-40B4-BE49-F238E27FC236}">
                <a16:creationId xmlns:a16="http://schemas.microsoft.com/office/drawing/2014/main" id="{06A83964-4356-2E48-9639-0FE9166FB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8820" y="5972522"/>
            <a:ext cx="1672458" cy="668984"/>
          </a:xfrm>
          <a:prstGeom prst="rect">
            <a:avLst/>
          </a:prstGeom>
        </p:spPr>
      </p:pic>
    </p:spTree>
    <p:extLst>
      <p:ext uri="{BB962C8B-B14F-4D97-AF65-F5344CB8AC3E}">
        <p14:creationId xmlns:p14="http://schemas.microsoft.com/office/powerpoint/2010/main" val="2879440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About NVCA &amp; Venture Forward</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Text&#10;&#10;Description automatically generated">
            <a:extLst>
              <a:ext uri="{FF2B5EF4-FFF2-40B4-BE49-F238E27FC236}">
                <a16:creationId xmlns:a16="http://schemas.microsoft.com/office/drawing/2014/main" id="{92570EAF-FE00-6844-893D-25BE16F88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192" y="1324303"/>
            <a:ext cx="2678320" cy="1071329"/>
          </a:xfrm>
          <a:prstGeom prst="rect">
            <a:avLst/>
          </a:prstGeom>
        </p:spPr>
      </p:pic>
      <p:sp>
        <p:nvSpPr>
          <p:cNvPr id="7" name="TextBox 6">
            <a:extLst>
              <a:ext uri="{FF2B5EF4-FFF2-40B4-BE49-F238E27FC236}">
                <a16:creationId xmlns:a16="http://schemas.microsoft.com/office/drawing/2014/main" id="{47C62DBC-B6DD-DF49-B121-487A28069CE0}"/>
              </a:ext>
            </a:extLst>
          </p:cNvPr>
          <p:cNvSpPr txBox="1"/>
          <p:nvPr/>
        </p:nvSpPr>
        <p:spPr>
          <a:xfrm>
            <a:off x="1042172" y="2468375"/>
            <a:ext cx="8774489"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Drives the human capital, culture, values, and narrative of venture capital to promote a strong and inclusive community that will fuel the economy of tomorrow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501(c)(3) supporting organization to NVCA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Focus 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Diversity, equity &amp; inclusion (LP Office Hours)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Education (VC University)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Research (VC Human Capital Survey)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Industry history (Partnership with Computer History Museum)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Impact stats: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D2D2D"/>
                </a:solidFill>
                <a:latin typeface="Galaxie Polaris Light" panose="02000000000000000000" pitchFamily="2" charset="0"/>
                <a:ea typeface="Galaxie Polaris Light" panose="02000000000000000000" pitchFamily="2" charset="0"/>
                <a:cs typeface="Galaxie Polaris Light" panose="02000000000000000000" pitchFamily="2" charset="0"/>
              </a:rPr>
              <a:t>-     </a:t>
            </a: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Educated 1,400 new, aspiring &amp; early-career VCs </a:t>
            </a: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      Collected &amp; reported DEI data from 375+ VC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CB5B5"/>
              </a:solidFill>
              <a:effectLst/>
              <a:uLnTx/>
              <a:uFillTx/>
              <a:latin typeface="Calibri" panose="020F0502020204030204"/>
              <a:ea typeface="+mn-ea"/>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9553B3BC-17FA-874F-A6D6-D26D86013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983" y="6207777"/>
            <a:ext cx="898193" cy="314368"/>
          </a:xfrm>
          <a:prstGeom prst="rect">
            <a:avLst/>
          </a:prstGeom>
        </p:spPr>
      </p:pic>
      <p:pic>
        <p:nvPicPr>
          <p:cNvPr id="9" name="Picture 8" descr="Text&#10;&#10;Description automatically generated">
            <a:extLst>
              <a:ext uri="{FF2B5EF4-FFF2-40B4-BE49-F238E27FC236}">
                <a16:creationId xmlns:a16="http://schemas.microsoft.com/office/drawing/2014/main" id="{30AFDC4F-275B-2546-A05E-B7B862F12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8820" y="5972522"/>
            <a:ext cx="1672458" cy="668984"/>
          </a:xfrm>
          <a:prstGeom prst="rect">
            <a:avLst/>
          </a:prstGeom>
        </p:spPr>
      </p:pic>
    </p:spTree>
    <p:extLst>
      <p:ext uri="{BB962C8B-B14F-4D97-AF65-F5344CB8AC3E}">
        <p14:creationId xmlns:p14="http://schemas.microsoft.com/office/powerpoint/2010/main" val="3802077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Equity capital for high-growth businesses</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2" descr="C:\Users\kate.SCALEVP\AppData\Local\Microsoft\Windows\INetCache\IE\G4M5W3ZK\iStock_000026125041Medium.jpg">
            <a:extLst>
              <a:ext uri="{FF2B5EF4-FFF2-40B4-BE49-F238E27FC236}">
                <a16:creationId xmlns:a16="http://schemas.microsoft.com/office/drawing/2014/main" id="{8357DDD8-8BC9-F84F-BB1A-CC5192816D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849" y="2305170"/>
            <a:ext cx="1717750" cy="1894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5E9A31-AC86-7D44-8F5E-270DF93676FD}"/>
              </a:ext>
            </a:extLst>
          </p:cNvPr>
          <p:cNvPicPr>
            <a:picLocks noChangeAspect="1"/>
          </p:cNvPicPr>
          <p:nvPr/>
        </p:nvPicPr>
        <p:blipFill>
          <a:blip r:embed="rId4"/>
          <a:stretch>
            <a:fillRect/>
          </a:stretch>
        </p:blipFill>
        <p:spPr>
          <a:xfrm>
            <a:off x="3905731" y="2100772"/>
            <a:ext cx="2366580" cy="2097192"/>
          </a:xfrm>
          <a:prstGeom prst="rect">
            <a:avLst/>
          </a:prstGeom>
        </p:spPr>
      </p:pic>
      <p:pic>
        <p:nvPicPr>
          <p:cNvPr id="6" name="Picture 2">
            <a:extLst>
              <a:ext uri="{FF2B5EF4-FFF2-40B4-BE49-F238E27FC236}">
                <a16:creationId xmlns:a16="http://schemas.microsoft.com/office/drawing/2014/main" id="{045B7B56-3743-4E4D-B8AE-5F370BC079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3672" y="2100772"/>
            <a:ext cx="1967206" cy="221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F6238455-02EE-1142-95C3-FA6181FB9062}"/>
              </a:ext>
            </a:extLst>
          </p:cNvPr>
          <p:cNvSpPr txBox="1"/>
          <p:nvPr/>
        </p:nvSpPr>
        <p:spPr>
          <a:xfrm>
            <a:off x="677334" y="4757227"/>
            <a:ext cx="9072287" cy="560153"/>
          </a:xfrm>
          <a:prstGeom prst="rect">
            <a:avLst/>
          </a:prstGeom>
          <a:noFill/>
        </p:spPr>
        <p:txBody>
          <a:bodyPr wrap="square" rtlCol="0" anchor="t" anchorCtr="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Founder     +      VC      =        Growth</a:t>
            </a:r>
          </a:p>
        </p:txBody>
      </p:sp>
      <p:pic>
        <p:nvPicPr>
          <p:cNvPr id="8" name="Picture 7" descr="A picture containing text, clipart&#10;&#10;Description automatically generated">
            <a:extLst>
              <a:ext uri="{FF2B5EF4-FFF2-40B4-BE49-F238E27FC236}">
                <a16:creationId xmlns:a16="http://schemas.microsoft.com/office/drawing/2014/main" id="{87F6B3BB-4DDE-D349-9459-3B65387DE5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983" y="6207777"/>
            <a:ext cx="898193" cy="314368"/>
          </a:xfrm>
          <a:prstGeom prst="rect">
            <a:avLst/>
          </a:prstGeom>
        </p:spPr>
      </p:pic>
      <p:pic>
        <p:nvPicPr>
          <p:cNvPr id="9" name="Picture 8" descr="Text&#10;&#10;Description automatically generated">
            <a:extLst>
              <a:ext uri="{FF2B5EF4-FFF2-40B4-BE49-F238E27FC236}">
                <a16:creationId xmlns:a16="http://schemas.microsoft.com/office/drawing/2014/main" id="{D9448CE4-1D94-0B48-84E9-399A252337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8820" y="5972522"/>
            <a:ext cx="1672458" cy="668984"/>
          </a:xfrm>
          <a:prstGeom prst="rect">
            <a:avLst/>
          </a:prstGeom>
        </p:spPr>
      </p:pic>
    </p:spTree>
    <p:extLst>
      <p:ext uri="{BB962C8B-B14F-4D97-AF65-F5344CB8AC3E}">
        <p14:creationId xmlns:p14="http://schemas.microsoft.com/office/powerpoint/2010/main" val="239339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295082"/>
            <a:ext cx="8596668" cy="1320800"/>
          </a:xfrm>
        </p:spPr>
        <p:txBody>
          <a:bodyPr>
            <a:noAutofit/>
          </a:bodyPr>
          <a:lstStyle/>
          <a:p>
            <a:pPr>
              <a:lnSpc>
                <a:spcPct val="150000"/>
              </a:lnSpc>
            </a:pPr>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Venture capital investors partner with entrepreneurs  </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1F70C071-2A85-E445-A75F-B9C00B8CBE15}"/>
              </a:ext>
            </a:extLst>
          </p:cNvPr>
          <p:cNvSpPr txBox="1"/>
          <p:nvPr/>
        </p:nvSpPr>
        <p:spPr>
          <a:xfrm>
            <a:off x="3808525" y="5348092"/>
            <a:ext cx="60246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74C6C"/>
                </a:solidFill>
                <a:effectLst/>
                <a:uLnTx/>
                <a:uFillTx/>
                <a:latin typeface="Calibri" panose="020F0502020204030204"/>
                <a:ea typeface="+mn-ea"/>
                <a:cs typeface="+mn-cs"/>
              </a:rPr>
              <a:t>Source: Gompers, Paul A. and </a:t>
            </a:r>
            <a:r>
              <a:rPr kumimoji="0" lang="en-US" sz="1000" b="0" i="0" u="none" strike="noStrike" kern="1200" cap="none" spc="0" normalizeH="0" baseline="0" noProof="0" dirty="0" err="1">
                <a:ln>
                  <a:noFill/>
                </a:ln>
                <a:solidFill>
                  <a:srgbClr val="374C6C"/>
                </a:solidFill>
                <a:effectLst/>
                <a:uLnTx/>
                <a:uFillTx/>
                <a:latin typeface="Calibri" panose="020F0502020204030204"/>
                <a:ea typeface="+mn-ea"/>
                <a:cs typeface="+mn-cs"/>
              </a:rPr>
              <a:t>Gornall</a:t>
            </a:r>
            <a:r>
              <a:rPr kumimoji="0" lang="en-US" sz="1000" b="0" i="0" u="none" strike="noStrike" kern="1200" cap="none" spc="0" normalizeH="0" baseline="0" noProof="0" dirty="0">
                <a:ln>
                  <a:noFill/>
                </a:ln>
                <a:solidFill>
                  <a:srgbClr val="374C6C"/>
                </a:solidFill>
                <a:effectLst/>
                <a:uLnTx/>
                <a:uFillTx/>
                <a:latin typeface="Calibri" panose="020F0502020204030204"/>
                <a:ea typeface="+mn-ea"/>
                <a:cs typeface="+mn-cs"/>
              </a:rPr>
              <a:t>, Will and Kaplan, Steven N. and </a:t>
            </a:r>
            <a:r>
              <a:rPr kumimoji="0" lang="en-US" sz="1000" b="0" i="0" u="none" strike="noStrike" kern="1200" cap="none" spc="0" normalizeH="0" baseline="0" noProof="0" dirty="0" err="1">
                <a:ln>
                  <a:noFill/>
                </a:ln>
                <a:solidFill>
                  <a:srgbClr val="374C6C"/>
                </a:solidFill>
                <a:effectLst/>
                <a:uLnTx/>
                <a:uFillTx/>
                <a:latin typeface="Calibri" panose="020F0502020204030204"/>
                <a:ea typeface="+mn-ea"/>
                <a:cs typeface="+mn-cs"/>
              </a:rPr>
              <a:t>Strebulaev</a:t>
            </a:r>
            <a:r>
              <a:rPr kumimoji="0" lang="en-US" sz="1000" b="0" i="0" u="none" strike="noStrike" kern="1200" cap="none" spc="0" normalizeH="0" baseline="0" noProof="0" dirty="0">
                <a:ln>
                  <a:noFill/>
                </a:ln>
                <a:solidFill>
                  <a:srgbClr val="374C6C"/>
                </a:solidFill>
                <a:effectLst/>
                <a:uLnTx/>
                <a:uFillTx/>
                <a:latin typeface="Calibri" panose="020F0502020204030204"/>
                <a:ea typeface="+mn-ea"/>
                <a:cs typeface="+mn-cs"/>
              </a:rPr>
              <a:t>, Ilya A., How Do Venture Capitalists Make Decisions? (August 1, 2016). </a:t>
            </a:r>
          </a:p>
        </p:txBody>
      </p:sp>
      <p:pic>
        <p:nvPicPr>
          <p:cNvPr id="10" name="Picture 9">
            <a:extLst>
              <a:ext uri="{FF2B5EF4-FFF2-40B4-BE49-F238E27FC236}">
                <a16:creationId xmlns:a16="http://schemas.microsoft.com/office/drawing/2014/main" id="{52150163-116A-3544-B0E6-876274DB039F}"/>
              </a:ext>
            </a:extLst>
          </p:cNvPr>
          <p:cNvPicPr>
            <a:picLocks noChangeAspect="1"/>
          </p:cNvPicPr>
          <p:nvPr/>
        </p:nvPicPr>
        <p:blipFill>
          <a:blip r:embed="rId3"/>
          <a:stretch>
            <a:fillRect/>
          </a:stretch>
        </p:blipFill>
        <p:spPr>
          <a:xfrm>
            <a:off x="1621983" y="2070150"/>
            <a:ext cx="7367056" cy="301351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22672125-7744-364D-BF52-7DFDB53B9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983" y="6207777"/>
            <a:ext cx="898193" cy="314368"/>
          </a:xfrm>
          <a:prstGeom prst="rect">
            <a:avLst/>
          </a:prstGeom>
        </p:spPr>
      </p:pic>
      <p:pic>
        <p:nvPicPr>
          <p:cNvPr id="8" name="Picture 7" descr="Text&#10;&#10;Description automatically generated">
            <a:extLst>
              <a:ext uri="{FF2B5EF4-FFF2-40B4-BE49-F238E27FC236}">
                <a16:creationId xmlns:a16="http://schemas.microsoft.com/office/drawing/2014/main" id="{8259191A-E072-6241-9FE8-ED30BCB0F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820" y="5972522"/>
            <a:ext cx="1672458" cy="668984"/>
          </a:xfrm>
          <a:prstGeom prst="rect">
            <a:avLst/>
          </a:prstGeom>
        </p:spPr>
      </p:pic>
    </p:spTree>
    <p:extLst>
      <p:ext uri="{BB962C8B-B14F-4D97-AF65-F5344CB8AC3E}">
        <p14:creationId xmlns:p14="http://schemas.microsoft.com/office/powerpoint/2010/main" val="3765857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02172" y="337916"/>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Venture capital fund structure</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2D480EA3-DD67-6D4F-A942-2B11EA8BCFE3}"/>
              </a:ext>
            </a:extLst>
          </p:cNvPr>
          <p:cNvPicPr>
            <a:picLocks noChangeAspect="1"/>
          </p:cNvPicPr>
          <p:nvPr/>
        </p:nvPicPr>
        <p:blipFill>
          <a:blip r:embed="rId3"/>
          <a:stretch>
            <a:fillRect/>
          </a:stretch>
        </p:blipFill>
        <p:spPr>
          <a:xfrm>
            <a:off x="843237" y="1364354"/>
            <a:ext cx="8575343" cy="4363784"/>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C9092D5F-7A78-AA48-B022-8DA9F6A8D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983" y="6207777"/>
            <a:ext cx="898193" cy="314368"/>
          </a:xfrm>
          <a:prstGeom prst="rect">
            <a:avLst/>
          </a:prstGeom>
        </p:spPr>
      </p:pic>
      <p:pic>
        <p:nvPicPr>
          <p:cNvPr id="7" name="Picture 6" descr="Text&#10;&#10;Description automatically generated">
            <a:extLst>
              <a:ext uri="{FF2B5EF4-FFF2-40B4-BE49-F238E27FC236}">
                <a16:creationId xmlns:a16="http://schemas.microsoft.com/office/drawing/2014/main" id="{991DAB9F-7FEB-FF48-B223-A284DC763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820" y="5972522"/>
            <a:ext cx="1672458" cy="668984"/>
          </a:xfrm>
          <a:prstGeom prst="rect">
            <a:avLst/>
          </a:prstGeom>
        </p:spPr>
      </p:pic>
    </p:spTree>
    <p:extLst>
      <p:ext uri="{BB962C8B-B14F-4D97-AF65-F5344CB8AC3E}">
        <p14:creationId xmlns:p14="http://schemas.microsoft.com/office/powerpoint/2010/main" val="365875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593251" y="337876"/>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Venture capital cycle</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7C4EE3C5-144A-DB42-AB72-578253D04B87}"/>
              </a:ext>
            </a:extLst>
          </p:cNvPr>
          <p:cNvPicPr>
            <a:picLocks noChangeAspect="1"/>
          </p:cNvPicPr>
          <p:nvPr/>
        </p:nvPicPr>
        <p:blipFill>
          <a:blip r:embed="rId3"/>
          <a:stretch>
            <a:fillRect/>
          </a:stretch>
        </p:blipFill>
        <p:spPr>
          <a:xfrm>
            <a:off x="593251" y="1377677"/>
            <a:ext cx="8845040" cy="4298813"/>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B4968FA2-FF03-3145-9074-992AFF7A2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983" y="6207777"/>
            <a:ext cx="898193" cy="314368"/>
          </a:xfrm>
          <a:prstGeom prst="rect">
            <a:avLst/>
          </a:prstGeom>
        </p:spPr>
      </p:pic>
      <p:pic>
        <p:nvPicPr>
          <p:cNvPr id="6" name="Picture 5" descr="Text&#10;&#10;Description automatically generated">
            <a:extLst>
              <a:ext uri="{FF2B5EF4-FFF2-40B4-BE49-F238E27FC236}">
                <a16:creationId xmlns:a16="http://schemas.microsoft.com/office/drawing/2014/main" id="{86EBC99F-D901-CE4F-90C1-62D2BE2D9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820" y="5972522"/>
            <a:ext cx="1672458" cy="668984"/>
          </a:xfrm>
          <a:prstGeom prst="rect">
            <a:avLst/>
          </a:prstGeom>
        </p:spPr>
      </p:pic>
    </p:spTree>
    <p:extLst>
      <p:ext uri="{BB962C8B-B14F-4D97-AF65-F5344CB8AC3E}">
        <p14:creationId xmlns:p14="http://schemas.microsoft.com/office/powerpoint/2010/main" val="1390697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45803" y="295082"/>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Venture capital investors at a glance</a:t>
            </a:r>
          </a:p>
        </p:txBody>
      </p:sp>
      <p:pic>
        <p:nvPicPr>
          <p:cNvPr id="4" name="Picture 3">
            <a:extLst>
              <a:ext uri="{FF2B5EF4-FFF2-40B4-BE49-F238E27FC236}">
                <a16:creationId xmlns:a16="http://schemas.microsoft.com/office/drawing/2014/main" id="{F9586D2C-60FA-3A47-97E2-06CAA03C095B}"/>
              </a:ext>
            </a:extLst>
          </p:cNvPr>
          <p:cNvPicPr>
            <a:picLocks noChangeAspect="1"/>
          </p:cNvPicPr>
          <p:nvPr/>
        </p:nvPicPr>
        <p:blipFill>
          <a:blip r:embed="rId3"/>
          <a:stretch>
            <a:fillRect/>
          </a:stretch>
        </p:blipFill>
        <p:spPr>
          <a:xfrm>
            <a:off x="560161" y="1615882"/>
            <a:ext cx="5922125" cy="3802033"/>
          </a:xfrm>
          <a:prstGeom prst="rect">
            <a:avLst/>
          </a:prstGeom>
        </p:spPr>
      </p:pic>
      <p:sp>
        <p:nvSpPr>
          <p:cNvPr id="5" name="TextBox 4">
            <a:extLst>
              <a:ext uri="{FF2B5EF4-FFF2-40B4-BE49-F238E27FC236}">
                <a16:creationId xmlns:a16="http://schemas.microsoft.com/office/drawing/2014/main" id="{D67F8C8F-8690-E24A-806B-356FBC196DC4}"/>
              </a:ext>
            </a:extLst>
          </p:cNvPr>
          <p:cNvSpPr txBox="1"/>
          <p:nvPr/>
        </p:nvSpPr>
        <p:spPr>
          <a:xfrm>
            <a:off x="6482286" y="2524815"/>
            <a:ext cx="3292334"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At end of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2,500</a:t>
            </a: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 active US VC investment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Managing </a:t>
            </a:r>
            <a:r>
              <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$550B in assets </a:t>
            </a: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&amp; </a:t>
            </a:r>
            <a:r>
              <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2,000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About 2/3 of firms manage </a:t>
            </a:r>
            <a:r>
              <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&lt;$100M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$25M = Median fund </a:t>
            </a:r>
            <a:r>
              <a:rPr kumimoji="0" lang="en-US" sz="1400" b="0" i="0" u="none" strike="noStrike" kern="1200" cap="none" spc="0" normalizeH="0" baseline="0" noProof="0" dirty="0">
                <a:ln>
                  <a:noFill/>
                </a:ln>
                <a:solidFill>
                  <a:srgbClr val="2D2D2D"/>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size out CA, MA &amp; NY (vs. $100M in CA, MA &amp; 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D2D2D"/>
              </a:solidFill>
              <a:effectLst/>
              <a:uLnTx/>
              <a:uFillTx/>
              <a:latin typeface="muli" panose="00000500000000000000" pitchFamily="2" charset="0"/>
              <a:ea typeface="+mn-ea"/>
              <a:cs typeface="+mn-cs"/>
            </a:endParaRPr>
          </a:p>
        </p:txBody>
      </p:sp>
      <p:pic>
        <p:nvPicPr>
          <p:cNvPr id="6" name="Picture 5" descr="A picture containing text, clipart&#10;&#10;Description automatically generated">
            <a:extLst>
              <a:ext uri="{FF2B5EF4-FFF2-40B4-BE49-F238E27FC236}">
                <a16:creationId xmlns:a16="http://schemas.microsoft.com/office/drawing/2014/main" id="{E262A46B-8479-0541-8990-8466F0DA2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983" y="6207777"/>
            <a:ext cx="898193" cy="314368"/>
          </a:xfrm>
          <a:prstGeom prst="rect">
            <a:avLst/>
          </a:prstGeom>
        </p:spPr>
      </p:pic>
    </p:spTree>
    <p:extLst>
      <p:ext uri="{BB962C8B-B14F-4D97-AF65-F5344CB8AC3E}">
        <p14:creationId xmlns:p14="http://schemas.microsoft.com/office/powerpoint/2010/main" val="228053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40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Speakers</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677334" y="1596980"/>
            <a:ext cx="9265155" cy="4965938"/>
          </a:xfrm>
        </p:spPr>
        <p:txBody>
          <a:bodyPr>
            <a:normAutofit/>
          </a:bodyPr>
          <a:lstStyle/>
          <a:p>
            <a:pPr marL="0" indent="0">
              <a:buNone/>
            </a:pPr>
            <a:br>
              <a:rPr lang="en-US" sz="2000" dirty="0"/>
            </a:b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F8794D4-D29D-2E40-92B8-16B53C4C7DC3}"/>
              </a:ext>
            </a:extLst>
          </p:cNvPr>
          <p:cNvSpPr/>
          <p:nvPr/>
        </p:nvSpPr>
        <p:spPr>
          <a:xfrm>
            <a:off x="4633770" y="4621388"/>
            <a:ext cx="374122" cy="63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CBE627-A1B9-0846-A3A5-DC7F56549748}"/>
              </a:ext>
            </a:extLst>
          </p:cNvPr>
          <p:cNvSpPr txBox="1"/>
          <p:nvPr/>
        </p:nvSpPr>
        <p:spPr>
          <a:xfrm>
            <a:off x="876601" y="4191491"/>
            <a:ext cx="2351108" cy="564898"/>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Karl </a:t>
            </a:r>
            <a:r>
              <a:rPr lang="en-US" sz="1100" b="1" dirty="0" err="1">
                <a:latin typeface="Galaxie Polaris Light" panose="02000000000000000000" pitchFamily="2" charset="0"/>
                <a:ea typeface="Galaxie Polaris Light" panose="02000000000000000000" pitchFamily="2" charset="0"/>
                <a:cs typeface="Galaxie Polaris Light" panose="02000000000000000000" pitchFamily="2" charset="0"/>
              </a:rPr>
              <a:t>Fooks</a:t>
            </a:r>
            <a:endPar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U.S. Department of the Treasury</a:t>
            </a:r>
          </a:p>
        </p:txBody>
      </p:sp>
      <p:sp>
        <p:nvSpPr>
          <p:cNvPr id="5" name="Oval 4">
            <a:extLst>
              <a:ext uri="{FF2B5EF4-FFF2-40B4-BE49-F238E27FC236}">
                <a16:creationId xmlns:a16="http://schemas.microsoft.com/office/drawing/2014/main" id="{72295C26-3F94-8B4C-9E9F-0909D10ADC85}"/>
              </a:ext>
            </a:extLst>
          </p:cNvPr>
          <p:cNvSpPr/>
          <p:nvPr/>
        </p:nvSpPr>
        <p:spPr>
          <a:xfrm>
            <a:off x="1035567" y="1960169"/>
            <a:ext cx="2033176" cy="214527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2852C3-7F41-C348-8F07-5CD27EF0FFDC}"/>
              </a:ext>
            </a:extLst>
          </p:cNvPr>
          <p:cNvSpPr txBox="1"/>
          <p:nvPr/>
        </p:nvSpPr>
        <p:spPr>
          <a:xfrm>
            <a:off x="3496282" y="4191491"/>
            <a:ext cx="3320125" cy="564898"/>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Katie Kramer</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Council of Development Finance Agencies</a:t>
            </a:r>
          </a:p>
        </p:txBody>
      </p:sp>
      <p:sp>
        <p:nvSpPr>
          <p:cNvPr id="11" name="Oval 10">
            <a:extLst>
              <a:ext uri="{FF2B5EF4-FFF2-40B4-BE49-F238E27FC236}">
                <a16:creationId xmlns:a16="http://schemas.microsoft.com/office/drawing/2014/main" id="{2ADF7B43-3BFE-BC4D-979D-0EB19FCA2E91}"/>
              </a:ext>
            </a:extLst>
          </p:cNvPr>
          <p:cNvSpPr/>
          <p:nvPr/>
        </p:nvSpPr>
        <p:spPr>
          <a:xfrm>
            <a:off x="4098134" y="1936575"/>
            <a:ext cx="2116422" cy="216886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22B6B3-8FFA-3F43-B041-5F927B91A2CD}"/>
              </a:ext>
            </a:extLst>
          </p:cNvPr>
          <p:cNvSpPr/>
          <p:nvPr/>
        </p:nvSpPr>
        <p:spPr>
          <a:xfrm>
            <a:off x="7243947" y="1935857"/>
            <a:ext cx="2116422" cy="216886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D128112-3BC6-4F4D-A0D3-5F706269BDB7}"/>
              </a:ext>
            </a:extLst>
          </p:cNvPr>
          <p:cNvSpPr txBox="1"/>
          <p:nvPr/>
        </p:nvSpPr>
        <p:spPr>
          <a:xfrm>
            <a:off x="6642095" y="4191491"/>
            <a:ext cx="3320125" cy="818814"/>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Rachel Reilly</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Aces &amp; Archers</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Council of Development Finance Agencies</a:t>
            </a:r>
          </a:p>
        </p:txBody>
      </p:sp>
    </p:spTree>
    <p:extLst>
      <p:ext uri="{BB962C8B-B14F-4D97-AF65-F5344CB8AC3E}">
        <p14:creationId xmlns:p14="http://schemas.microsoft.com/office/powerpoint/2010/main" val="3082124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pPr>
              <a:lnSpc>
                <a:spcPct val="150000"/>
              </a:lnSpc>
            </a:pPr>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VC-backed companies</a:t>
            </a:r>
            <a:b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20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Innovation and impact</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C9EF5519-88EE-2D41-A0F1-99CE68C2BC11}"/>
              </a:ext>
            </a:extLst>
          </p:cNvPr>
          <p:cNvSpPr txBox="1"/>
          <p:nvPr/>
        </p:nvSpPr>
        <p:spPr>
          <a:xfrm>
            <a:off x="3752491" y="5242701"/>
            <a:ext cx="58644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C2C2C"/>
                </a:solidFill>
                <a:effectLst/>
                <a:uLnTx/>
                <a:uFillTx/>
                <a:latin typeface="Muli" panose="00000500000000000000" pitchFamily="2" charset="0"/>
                <a:ea typeface="+mn-ea"/>
                <a:cs typeface="+mn-cs"/>
              </a:rPr>
              <a:t>Sources: NVCA 2021 Yearbook; Gornall, Will and Strebulaev, Ilya A., The Economic Impact of Venture Capital: Evidence from Public Companies (June 2021). Available at SSRN: </a:t>
            </a:r>
            <a:r>
              <a:rPr kumimoji="0" lang="en-US" sz="1000" b="0" i="0" u="none" strike="noStrike" kern="1200" cap="none" spc="0" normalizeH="0" baseline="0" noProof="0" dirty="0">
                <a:ln>
                  <a:noFill/>
                </a:ln>
                <a:solidFill>
                  <a:srgbClr val="2C2C2C"/>
                </a:solidFill>
                <a:effectLst/>
                <a:uLnTx/>
                <a:uFillTx/>
                <a:latin typeface="Muli" panose="00000500000000000000" pitchFamily="2" charset="0"/>
                <a:ea typeface="+mn-ea"/>
                <a:cs typeface="+mn-cs"/>
                <a:hlinkClick r:id="rId3"/>
              </a:rPr>
              <a:t>https://ssrn.com/abstract=2681841</a:t>
            </a:r>
            <a:r>
              <a:rPr kumimoji="0" lang="en-US" sz="1000" b="0" i="0" u="none" strike="noStrike" kern="1200" cap="none" spc="0" normalizeH="0" baseline="0" noProof="0" dirty="0">
                <a:ln>
                  <a:noFill/>
                </a:ln>
                <a:solidFill>
                  <a:srgbClr val="2C2C2C"/>
                </a:solidFill>
                <a:effectLst/>
                <a:uLnTx/>
                <a:uFillTx/>
                <a:latin typeface="Muli" panose="00000500000000000000" pitchFamily="2" charset="0"/>
                <a:ea typeface="+mn-ea"/>
                <a:cs typeface="+mn-cs"/>
              </a:rPr>
              <a:t> </a:t>
            </a:r>
          </a:p>
        </p:txBody>
      </p:sp>
      <p:pic>
        <p:nvPicPr>
          <p:cNvPr id="9" name="Picture 8">
            <a:extLst>
              <a:ext uri="{FF2B5EF4-FFF2-40B4-BE49-F238E27FC236}">
                <a16:creationId xmlns:a16="http://schemas.microsoft.com/office/drawing/2014/main" id="{F6D11C8B-434D-8D48-B756-5918AFDECBD5}"/>
              </a:ext>
            </a:extLst>
          </p:cNvPr>
          <p:cNvPicPr>
            <a:picLocks noChangeAspect="1"/>
          </p:cNvPicPr>
          <p:nvPr/>
        </p:nvPicPr>
        <p:blipFill>
          <a:blip r:embed="rId4"/>
          <a:stretch>
            <a:fillRect/>
          </a:stretch>
        </p:blipFill>
        <p:spPr>
          <a:xfrm>
            <a:off x="472965" y="2280660"/>
            <a:ext cx="9144000" cy="2678471"/>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2E8FCFF0-2030-A44B-9882-BBBE6493CB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983" y="6207777"/>
            <a:ext cx="898193" cy="314368"/>
          </a:xfrm>
          <a:prstGeom prst="rect">
            <a:avLst/>
          </a:prstGeom>
        </p:spPr>
      </p:pic>
      <p:pic>
        <p:nvPicPr>
          <p:cNvPr id="7" name="Picture 6" descr="Text&#10;&#10;Description automatically generated">
            <a:extLst>
              <a:ext uri="{FF2B5EF4-FFF2-40B4-BE49-F238E27FC236}">
                <a16:creationId xmlns:a16="http://schemas.microsoft.com/office/drawing/2014/main" id="{59781B84-483F-1D40-B68A-FFC3055CA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8820" y="5972522"/>
            <a:ext cx="1672458" cy="668984"/>
          </a:xfrm>
          <a:prstGeom prst="rect">
            <a:avLst/>
          </a:prstGeom>
        </p:spPr>
      </p:pic>
    </p:spTree>
    <p:extLst>
      <p:ext uri="{BB962C8B-B14F-4D97-AF65-F5344CB8AC3E}">
        <p14:creationId xmlns:p14="http://schemas.microsoft.com/office/powerpoint/2010/main" val="100975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pPr>
              <a:lnSpc>
                <a:spcPct val="150000"/>
              </a:lnSpc>
            </a:pPr>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Diversity, Equity, and Inclusion </a:t>
            </a:r>
            <a:b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20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Challenges and opportunities</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C6D53767-1713-564B-AAFD-8FBF7F184730}"/>
              </a:ext>
            </a:extLst>
          </p:cNvPr>
          <p:cNvPicPr>
            <a:picLocks noChangeAspect="1"/>
          </p:cNvPicPr>
          <p:nvPr/>
        </p:nvPicPr>
        <p:blipFill>
          <a:blip r:embed="rId3"/>
          <a:stretch>
            <a:fillRect/>
          </a:stretch>
        </p:blipFill>
        <p:spPr>
          <a:xfrm>
            <a:off x="851310" y="2355617"/>
            <a:ext cx="8596669" cy="3160099"/>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D6889741-4567-7E4F-B9C6-7D691B7ED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983" y="6207777"/>
            <a:ext cx="898193" cy="314368"/>
          </a:xfrm>
          <a:prstGeom prst="rect">
            <a:avLst/>
          </a:prstGeom>
        </p:spPr>
      </p:pic>
      <p:pic>
        <p:nvPicPr>
          <p:cNvPr id="7" name="Picture 6" descr="Text&#10;&#10;Description automatically generated">
            <a:extLst>
              <a:ext uri="{FF2B5EF4-FFF2-40B4-BE49-F238E27FC236}">
                <a16:creationId xmlns:a16="http://schemas.microsoft.com/office/drawing/2014/main" id="{065821CF-52B9-614B-87E8-8CDCB1A0DE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820" y="5972522"/>
            <a:ext cx="1672458" cy="668984"/>
          </a:xfrm>
          <a:prstGeom prst="rect">
            <a:avLst/>
          </a:prstGeom>
        </p:spPr>
      </p:pic>
    </p:spTree>
    <p:extLst>
      <p:ext uri="{BB962C8B-B14F-4D97-AF65-F5344CB8AC3E}">
        <p14:creationId xmlns:p14="http://schemas.microsoft.com/office/powerpoint/2010/main" val="167532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40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Speakers</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677334" y="1596980"/>
            <a:ext cx="9265155" cy="4965938"/>
          </a:xfrm>
        </p:spPr>
        <p:txBody>
          <a:bodyPr>
            <a:normAutofit/>
          </a:bodyPr>
          <a:lstStyle/>
          <a:p>
            <a:pPr marL="0" indent="0">
              <a:buNone/>
            </a:pPr>
            <a:br>
              <a:rPr lang="en-US" sz="2000" dirty="0"/>
            </a:b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F8794D4-D29D-2E40-92B8-16B53C4C7DC3}"/>
              </a:ext>
            </a:extLst>
          </p:cNvPr>
          <p:cNvSpPr/>
          <p:nvPr/>
        </p:nvSpPr>
        <p:spPr>
          <a:xfrm>
            <a:off x="4633770" y="4621388"/>
            <a:ext cx="374122" cy="63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CBE627-A1B9-0846-A3A5-DC7F56549748}"/>
              </a:ext>
            </a:extLst>
          </p:cNvPr>
          <p:cNvSpPr txBox="1"/>
          <p:nvPr/>
        </p:nvSpPr>
        <p:spPr>
          <a:xfrm>
            <a:off x="3311502" y="4677342"/>
            <a:ext cx="3996816" cy="865622"/>
          </a:xfrm>
          <a:prstGeom prst="rect">
            <a:avLst/>
          </a:prstGeom>
          <a:noFill/>
        </p:spPr>
        <p:txBody>
          <a:bodyPr wrap="square" rtlCol="0">
            <a:spAutoFit/>
          </a:bodyPr>
          <a:lstStyle/>
          <a:p>
            <a:pPr algn="ctr">
              <a:lnSpc>
                <a:spcPct val="150000"/>
              </a:lnSpc>
            </a:pP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Karl </a:t>
            </a:r>
            <a:r>
              <a:rPr lang="en-US" b="1" dirty="0" err="1">
                <a:latin typeface="Galaxie Polaris Light" panose="02000000000000000000" pitchFamily="2" charset="0"/>
                <a:ea typeface="Galaxie Polaris Light" panose="02000000000000000000" pitchFamily="2" charset="0"/>
                <a:cs typeface="Galaxie Polaris Light" panose="02000000000000000000" pitchFamily="2" charset="0"/>
              </a:rPr>
              <a:t>Fooks</a:t>
            </a:r>
            <a:endParaRPr lang="en-US" b="1"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gn="ct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U.S. Department of the Treasury</a:t>
            </a:r>
          </a:p>
        </p:txBody>
      </p:sp>
      <p:sp>
        <p:nvSpPr>
          <p:cNvPr id="12" name="Oval 11">
            <a:extLst>
              <a:ext uri="{FF2B5EF4-FFF2-40B4-BE49-F238E27FC236}">
                <a16:creationId xmlns:a16="http://schemas.microsoft.com/office/drawing/2014/main" id="{F9C1FF54-0696-264B-9669-1B501E6C9F72}"/>
              </a:ext>
            </a:extLst>
          </p:cNvPr>
          <p:cNvSpPr/>
          <p:nvPr/>
        </p:nvSpPr>
        <p:spPr>
          <a:xfrm>
            <a:off x="3862916" y="1442536"/>
            <a:ext cx="2893989" cy="308922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930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189792"/>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Equity capital programs in SSBCI 1.0 </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8">
            <a:extLst>
              <a:ext uri="{FF2B5EF4-FFF2-40B4-BE49-F238E27FC236}">
                <a16:creationId xmlns:a16="http://schemas.microsoft.com/office/drawing/2014/main" id="{BA5E299B-3BC1-6C41-AD0B-884BADB6EF51}"/>
              </a:ext>
            </a:extLst>
          </p:cNvPr>
          <p:cNvSpPr txBox="1">
            <a:spLocks/>
          </p:cNvSpPr>
          <p:nvPr/>
        </p:nvSpPr>
        <p:spPr>
          <a:xfrm>
            <a:off x="677334" y="1363421"/>
            <a:ext cx="3337618" cy="4131158"/>
          </a:xfrm>
          <a:prstGeom prst="rect">
            <a:avLst/>
          </a:prstGeom>
        </p:spPr>
        <p:txBody>
          <a:bodyPr vert="horz" lIns="91440" tIns="45720" rIns="91440" bIns="45720" rtlCol="0">
            <a:noAutofit/>
          </a:bodyPr>
          <a:lstStyle>
            <a:lvl1pPr marL="342850" indent="-342850" algn="l" defTabSz="457131"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839" indent="-285710" algn="l" defTabSz="457131"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830" indent="-228568" algn="l" defTabSz="457131"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960"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091"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224"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356"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488"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622"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70000"/>
              </a:lnSpc>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rPr>
              <a:t>35 States implemented an equity capital program</a:t>
            </a:r>
          </a:p>
          <a:p>
            <a:pPr lvl="1">
              <a:lnSpc>
                <a:spcPct val="170000"/>
              </a:lnSpc>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rPr>
              <a:t>24 implemented Direct Investment Programs</a:t>
            </a:r>
          </a:p>
          <a:p>
            <a:pPr lvl="1">
              <a:lnSpc>
                <a:spcPct val="170000"/>
              </a:lnSpc>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rPr>
              <a:t>8 implemented Fund Investment Programs</a:t>
            </a:r>
          </a:p>
          <a:p>
            <a:pPr lvl="1">
              <a:lnSpc>
                <a:spcPct val="170000"/>
              </a:lnSpc>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rPr>
              <a:t>3 implemented both</a:t>
            </a:r>
          </a:p>
          <a:p>
            <a:pPr>
              <a:lnSpc>
                <a:spcPct val="170000"/>
              </a:lnSpc>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rPr>
              <a:t>$431mm or 30% of total SSBCI Allocation was for equity capital programs</a:t>
            </a:r>
          </a:p>
          <a:p>
            <a:pPr>
              <a:lnSpc>
                <a:spcPct val="170000"/>
              </a:lnSpc>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rPr>
              <a:t>Equity Capital Programs were able to exceed the 10:1 Leverage Ratio goal.</a:t>
            </a:r>
          </a:p>
        </p:txBody>
      </p:sp>
      <p:pic>
        <p:nvPicPr>
          <p:cNvPr id="7" name="Picture 6">
            <a:extLst>
              <a:ext uri="{FF2B5EF4-FFF2-40B4-BE49-F238E27FC236}">
                <a16:creationId xmlns:a16="http://schemas.microsoft.com/office/drawing/2014/main" id="{7C75055B-CB00-C64F-9514-E5644D18280A}"/>
              </a:ext>
            </a:extLst>
          </p:cNvPr>
          <p:cNvPicPr>
            <a:picLocks noChangeAspect="1"/>
          </p:cNvPicPr>
          <p:nvPr/>
        </p:nvPicPr>
        <p:blipFill rotWithShape="1">
          <a:blip r:embed="rId3"/>
          <a:srcRect l="3789" t="5670" r="4590" b="5594"/>
          <a:stretch/>
        </p:blipFill>
        <p:spPr>
          <a:xfrm>
            <a:off x="4275147" y="1488979"/>
            <a:ext cx="4998855" cy="4219150"/>
          </a:xfrm>
          <a:prstGeom prst="rect">
            <a:avLst/>
          </a:prstGeom>
        </p:spPr>
      </p:pic>
    </p:spTree>
    <p:extLst>
      <p:ext uri="{BB962C8B-B14F-4D97-AF65-F5344CB8AC3E}">
        <p14:creationId xmlns:p14="http://schemas.microsoft.com/office/powerpoint/2010/main" val="3784008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249308"/>
            <a:ext cx="8596668" cy="1320800"/>
          </a:xfrm>
        </p:spPr>
        <p:txBody>
          <a:bodyPr>
            <a:noAutofit/>
          </a:bodyPr>
          <a:lstStyle/>
          <a:p>
            <a:pPr>
              <a:lnSpc>
                <a:spcPct val="150000"/>
              </a:lnSpc>
            </a:pPr>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State Venture Capital</a:t>
            </a:r>
            <a:b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20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Direct company investment </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33A7EE6C-468D-E94F-A539-86A542C36F39}"/>
              </a:ext>
            </a:extLst>
          </p:cNvPr>
          <p:cNvPicPr>
            <a:picLocks noChangeAspect="1"/>
          </p:cNvPicPr>
          <p:nvPr/>
        </p:nvPicPr>
        <p:blipFill>
          <a:blip r:embed="rId3"/>
          <a:stretch>
            <a:fillRect/>
          </a:stretch>
        </p:blipFill>
        <p:spPr>
          <a:xfrm>
            <a:off x="677334" y="1933904"/>
            <a:ext cx="8924938" cy="3423642"/>
          </a:xfrm>
          <a:prstGeom prst="rect">
            <a:avLst/>
          </a:prstGeom>
        </p:spPr>
      </p:pic>
    </p:spTree>
    <p:extLst>
      <p:ext uri="{BB962C8B-B14F-4D97-AF65-F5344CB8AC3E}">
        <p14:creationId xmlns:p14="http://schemas.microsoft.com/office/powerpoint/2010/main" val="2864010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5" y="189187"/>
            <a:ext cx="8596668" cy="1320800"/>
          </a:xfrm>
        </p:spPr>
        <p:txBody>
          <a:bodyPr>
            <a:noAutofit/>
          </a:bodyPr>
          <a:lstStyle/>
          <a:p>
            <a:pPr>
              <a:lnSpc>
                <a:spcPct val="150000"/>
              </a:lnSpc>
            </a:pPr>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State Venture Capital </a:t>
            </a:r>
            <a:b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20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Fund Investment</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945F542F-E462-8241-B2BC-2EAD8ED2B4DE}"/>
              </a:ext>
            </a:extLst>
          </p:cNvPr>
          <p:cNvPicPr>
            <a:picLocks noChangeAspect="1"/>
          </p:cNvPicPr>
          <p:nvPr/>
        </p:nvPicPr>
        <p:blipFill>
          <a:blip r:embed="rId3"/>
          <a:stretch>
            <a:fillRect/>
          </a:stretch>
        </p:blipFill>
        <p:spPr>
          <a:xfrm>
            <a:off x="656313" y="1865047"/>
            <a:ext cx="8898441" cy="3526759"/>
          </a:xfrm>
          <a:prstGeom prst="rect">
            <a:avLst/>
          </a:prstGeom>
        </p:spPr>
      </p:pic>
    </p:spTree>
    <p:extLst>
      <p:ext uri="{BB962C8B-B14F-4D97-AF65-F5344CB8AC3E}">
        <p14:creationId xmlns:p14="http://schemas.microsoft.com/office/powerpoint/2010/main" val="3908050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87844" y="321021"/>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State program design considerations </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8AD556C3-F955-9841-BFAF-1241F59D45EC}"/>
              </a:ext>
            </a:extLst>
          </p:cNvPr>
          <p:cNvSpPr txBox="1">
            <a:spLocks/>
          </p:cNvSpPr>
          <p:nvPr/>
        </p:nvSpPr>
        <p:spPr>
          <a:xfrm>
            <a:off x="1006366" y="1407794"/>
            <a:ext cx="8179676" cy="4351338"/>
          </a:xfrm>
          <a:prstGeom prst="rect">
            <a:avLst/>
          </a:prstGeom>
        </p:spPr>
        <p:txBody>
          <a:bodyPr vert="horz" lIns="91440" tIns="45720" rIns="91440" bIns="45720" rtlCol="0">
            <a:normAutofit fontScale="92500" lnSpcReduction="20000"/>
          </a:bodyPr>
          <a:lstStyle>
            <a:lvl1pPr marL="342850" indent="-342850" algn="l" defTabSz="457131"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839" indent="-285710" algn="l" defTabSz="457131"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830" indent="-228568" algn="l" defTabSz="457131"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960"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091"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224"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356"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488"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622"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Equity Capital Programs are effective when they address gaps in the financing continuum</a:t>
            </a:r>
          </a:p>
          <a:p>
            <a:pPr lvl="1">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Understand your startup ecosystem</a:t>
            </a:r>
          </a:p>
          <a:p>
            <a:pPr lvl="2">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Entrepreneurs</a:t>
            </a:r>
          </a:p>
          <a:p>
            <a:pPr lvl="2">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Startup Events/Pitch Competitions</a:t>
            </a:r>
          </a:p>
          <a:p>
            <a:pPr lvl="2">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Venture Development Organizations</a:t>
            </a:r>
          </a:p>
          <a:p>
            <a:pPr lvl="2">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University commercialization programs</a:t>
            </a:r>
          </a:p>
          <a:p>
            <a:pPr lvl="2">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Angel Investor networks</a:t>
            </a:r>
          </a:p>
          <a:p>
            <a:pPr lvl="2">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Venture Capital Funds</a:t>
            </a:r>
          </a:p>
          <a:p>
            <a:pPr lvl="2">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Service providers, including media partners</a:t>
            </a:r>
          </a:p>
          <a:p>
            <a:pP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Ability to reach Socially and Economically Disadvantaged Individuals</a:t>
            </a:r>
          </a:p>
          <a:p>
            <a:pPr lvl="2"/>
            <a:endParaRPr lang="en-US" dirty="0"/>
          </a:p>
        </p:txBody>
      </p:sp>
    </p:spTree>
    <p:extLst>
      <p:ext uri="{BB962C8B-B14F-4D97-AF65-F5344CB8AC3E}">
        <p14:creationId xmlns:p14="http://schemas.microsoft.com/office/powerpoint/2010/main" val="713559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66824" y="276180"/>
            <a:ext cx="8596668" cy="1320800"/>
          </a:xfrm>
        </p:spPr>
        <p:txBody>
          <a:bodyPr>
            <a:noAutofit/>
          </a:bodyPr>
          <a:lstStyle/>
          <a:p>
            <a:r>
              <a:rPr lang="en-US" sz="32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State program capacity considerations </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345820" y="1596980"/>
            <a:ext cx="8596669" cy="4965938"/>
          </a:xfrm>
        </p:spPr>
        <p:txBody>
          <a:bodyPr>
            <a:normAutofit/>
          </a:bodyPr>
          <a:lstStyle/>
          <a:p>
            <a:pPr marL="0" indent="0">
              <a:buNone/>
            </a:pP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A0C27EAA-4E7F-C341-A86A-307664B9479D}"/>
              </a:ext>
            </a:extLst>
          </p:cNvPr>
          <p:cNvSpPr txBox="1">
            <a:spLocks/>
          </p:cNvSpPr>
          <p:nvPr/>
        </p:nvSpPr>
        <p:spPr>
          <a:xfrm>
            <a:off x="1009576" y="1253331"/>
            <a:ext cx="10515600" cy="4351338"/>
          </a:xfrm>
          <a:prstGeom prst="rect">
            <a:avLst/>
          </a:prstGeom>
        </p:spPr>
        <p:txBody>
          <a:bodyPr vert="horz" lIns="91440" tIns="45720" rIns="91440" bIns="45720" rtlCol="0">
            <a:normAutofit/>
          </a:bodyPr>
          <a:lstStyle>
            <a:lvl1pPr marL="342850" indent="-342850" algn="l" defTabSz="457131"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839" indent="-285710" algn="l" defTabSz="457131"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830" indent="-228568" algn="l" defTabSz="457131"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960"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091"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224"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356"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488"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622" indent="-228568" algn="l" defTabSz="457131"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State/program regulatory constraints – able to invest?</a:t>
            </a:r>
          </a:p>
          <a:p>
            <a:pPr marL="285750" indent="-285750">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Expertise – ability to recruit/retain team?</a:t>
            </a:r>
          </a:p>
          <a:p>
            <a:pPr marL="285750" indent="-285750">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Procurement process – RFP?</a:t>
            </a:r>
          </a:p>
          <a:p>
            <a:pPr marL="285750" indent="-285750">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Decision making process – Fast?</a:t>
            </a:r>
          </a:p>
          <a:p>
            <a:pPr marL="285750" indent="-285750">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Monitoring and reporting process</a:t>
            </a:r>
          </a:p>
          <a:p>
            <a:endParaRPr lang="en-US" dirty="0"/>
          </a:p>
        </p:txBody>
      </p:sp>
    </p:spTree>
    <p:extLst>
      <p:ext uri="{BB962C8B-B14F-4D97-AF65-F5344CB8AC3E}">
        <p14:creationId xmlns:p14="http://schemas.microsoft.com/office/powerpoint/2010/main" val="2955882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40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Q &amp; A</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677334" y="1596980"/>
            <a:ext cx="9265155" cy="4965938"/>
          </a:xfrm>
        </p:spPr>
        <p:txBody>
          <a:bodyPr>
            <a:normAutofit/>
          </a:bodyPr>
          <a:lstStyle/>
          <a:p>
            <a:pPr marL="0" indent="0">
              <a:buNone/>
            </a:pPr>
            <a:br>
              <a:rPr lang="en-US" sz="2000" dirty="0"/>
            </a:b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F8794D4-D29D-2E40-92B8-16B53C4C7DC3}"/>
              </a:ext>
            </a:extLst>
          </p:cNvPr>
          <p:cNvSpPr/>
          <p:nvPr/>
        </p:nvSpPr>
        <p:spPr>
          <a:xfrm>
            <a:off x="4633770" y="4621388"/>
            <a:ext cx="374122" cy="639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CBE627-A1B9-0846-A3A5-DC7F56549748}"/>
              </a:ext>
            </a:extLst>
          </p:cNvPr>
          <p:cNvSpPr txBox="1"/>
          <p:nvPr/>
        </p:nvSpPr>
        <p:spPr>
          <a:xfrm>
            <a:off x="5715812" y="3099424"/>
            <a:ext cx="1916262" cy="818814"/>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Clay Rankin</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North Coast Ventures</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Angel Capital Association</a:t>
            </a:r>
          </a:p>
        </p:txBody>
      </p:sp>
      <p:sp>
        <p:nvSpPr>
          <p:cNvPr id="5" name="Oval 4">
            <a:extLst>
              <a:ext uri="{FF2B5EF4-FFF2-40B4-BE49-F238E27FC236}">
                <a16:creationId xmlns:a16="http://schemas.microsoft.com/office/drawing/2014/main" id="{72295C26-3F94-8B4C-9E9F-0909D10ADC85}"/>
              </a:ext>
            </a:extLst>
          </p:cNvPr>
          <p:cNvSpPr/>
          <p:nvPr/>
        </p:nvSpPr>
        <p:spPr>
          <a:xfrm>
            <a:off x="1470671" y="4043222"/>
            <a:ext cx="1755067" cy="169375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87074D0-D216-1347-A237-2A706DCD9C5A}"/>
              </a:ext>
            </a:extLst>
          </p:cNvPr>
          <p:cNvSpPr/>
          <p:nvPr/>
        </p:nvSpPr>
        <p:spPr>
          <a:xfrm>
            <a:off x="5748323" y="1391689"/>
            <a:ext cx="1755067" cy="169375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198C517-983F-864C-A63F-9ED2DA52C7B8}"/>
              </a:ext>
            </a:extLst>
          </p:cNvPr>
          <p:cNvSpPr/>
          <p:nvPr/>
        </p:nvSpPr>
        <p:spPr>
          <a:xfrm>
            <a:off x="2798105" y="1405665"/>
            <a:ext cx="1755067" cy="169375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BC9467-DC40-F443-AB5D-F55133BB2078}"/>
              </a:ext>
            </a:extLst>
          </p:cNvPr>
          <p:cNvSpPr/>
          <p:nvPr/>
        </p:nvSpPr>
        <p:spPr>
          <a:xfrm>
            <a:off x="4340933" y="4052630"/>
            <a:ext cx="1755067" cy="1693759"/>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2852C3-7F41-C348-8F07-5CD27EF0FFDC}"/>
              </a:ext>
            </a:extLst>
          </p:cNvPr>
          <p:cNvSpPr txBox="1"/>
          <p:nvPr/>
        </p:nvSpPr>
        <p:spPr>
          <a:xfrm>
            <a:off x="2717508" y="3099424"/>
            <a:ext cx="1916262" cy="818814"/>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Nicole Washington</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Boralogix</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Angel Capital Association</a:t>
            </a:r>
          </a:p>
        </p:txBody>
      </p:sp>
      <p:sp>
        <p:nvSpPr>
          <p:cNvPr id="17" name="TextBox 16">
            <a:extLst>
              <a:ext uri="{FF2B5EF4-FFF2-40B4-BE49-F238E27FC236}">
                <a16:creationId xmlns:a16="http://schemas.microsoft.com/office/drawing/2014/main" id="{10B2E4C8-E4A8-584E-B638-D94E358DF572}"/>
              </a:ext>
            </a:extLst>
          </p:cNvPr>
          <p:cNvSpPr txBox="1"/>
          <p:nvPr/>
        </p:nvSpPr>
        <p:spPr>
          <a:xfrm>
            <a:off x="1470670" y="5754220"/>
            <a:ext cx="1755067" cy="564898"/>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Maryam Haque</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Venture Forward</a:t>
            </a:r>
          </a:p>
        </p:txBody>
      </p:sp>
      <p:sp>
        <p:nvSpPr>
          <p:cNvPr id="18" name="TextBox 17">
            <a:extLst>
              <a:ext uri="{FF2B5EF4-FFF2-40B4-BE49-F238E27FC236}">
                <a16:creationId xmlns:a16="http://schemas.microsoft.com/office/drawing/2014/main" id="{2D65E1AE-B560-E547-B6B9-376DD741298B}"/>
              </a:ext>
            </a:extLst>
          </p:cNvPr>
          <p:cNvSpPr txBox="1"/>
          <p:nvPr/>
        </p:nvSpPr>
        <p:spPr>
          <a:xfrm>
            <a:off x="3886140" y="5741821"/>
            <a:ext cx="2664651" cy="564898"/>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Justin Field</a:t>
            </a: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National Venture Capital Association</a:t>
            </a:r>
          </a:p>
        </p:txBody>
      </p:sp>
      <p:sp>
        <p:nvSpPr>
          <p:cNvPr id="19" name="Oval 18">
            <a:extLst>
              <a:ext uri="{FF2B5EF4-FFF2-40B4-BE49-F238E27FC236}">
                <a16:creationId xmlns:a16="http://schemas.microsoft.com/office/drawing/2014/main" id="{EE435D7D-8B78-1E47-8AA5-4AD6BB4F6AA3}"/>
              </a:ext>
            </a:extLst>
          </p:cNvPr>
          <p:cNvSpPr/>
          <p:nvPr/>
        </p:nvSpPr>
        <p:spPr>
          <a:xfrm>
            <a:off x="7211193" y="4014670"/>
            <a:ext cx="1755067" cy="1693759"/>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4DA71BF-D720-BD49-B617-7D0DAE5934D9}"/>
              </a:ext>
            </a:extLst>
          </p:cNvPr>
          <p:cNvSpPr txBox="1"/>
          <p:nvPr/>
        </p:nvSpPr>
        <p:spPr>
          <a:xfrm>
            <a:off x="6756403" y="5730481"/>
            <a:ext cx="2664651" cy="564898"/>
          </a:xfrm>
          <a:prstGeom prst="rect">
            <a:avLst/>
          </a:prstGeom>
          <a:noFill/>
        </p:spPr>
        <p:txBody>
          <a:bodyPr wrap="square" rtlCol="0">
            <a:spAutoFit/>
          </a:bodyPr>
          <a:lstStyle/>
          <a:p>
            <a:pPr algn="ctr">
              <a:lnSpc>
                <a:spcPct val="150000"/>
              </a:lnSpc>
            </a:pPr>
            <a:r>
              <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rPr>
              <a:t>Karl </a:t>
            </a:r>
            <a:r>
              <a:rPr lang="en-US" sz="1100" b="1" dirty="0" err="1">
                <a:latin typeface="Galaxie Polaris Light" panose="02000000000000000000" pitchFamily="2" charset="0"/>
                <a:ea typeface="Galaxie Polaris Light" panose="02000000000000000000" pitchFamily="2" charset="0"/>
                <a:cs typeface="Galaxie Polaris Light" panose="02000000000000000000" pitchFamily="2" charset="0"/>
              </a:rPr>
              <a:t>Fooks</a:t>
            </a:r>
            <a:endParaRPr lang="en-US" sz="1100" b="1"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gn="ctr">
              <a:lnSpc>
                <a:spcPct val="150000"/>
              </a:lnSpc>
            </a:pP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U.S. Department of the Treasury</a:t>
            </a:r>
          </a:p>
        </p:txBody>
      </p:sp>
    </p:spTree>
    <p:extLst>
      <p:ext uri="{BB962C8B-B14F-4D97-AF65-F5344CB8AC3E}">
        <p14:creationId xmlns:p14="http://schemas.microsoft.com/office/powerpoint/2010/main" val="1582939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9A0C5-3C6E-9E41-A67B-4B18521D2024}"/>
              </a:ext>
            </a:extLst>
          </p:cNvPr>
          <p:cNvSpPr>
            <a:spLocks noGrp="1"/>
          </p:cNvSpPr>
          <p:nvPr>
            <p:ph type="title"/>
          </p:nvPr>
        </p:nvSpPr>
        <p:spPr>
          <a:xfrm>
            <a:off x="677335" y="350421"/>
            <a:ext cx="8658689" cy="1320800"/>
          </a:xfrm>
        </p:spPr>
        <p:txBody>
          <a:bodyPr>
            <a:noAutofit/>
          </a:bodyPr>
          <a:lstStyle/>
          <a:p>
            <a:pPr defTabSz="914264" fontAlgn="base">
              <a:lnSpc>
                <a:spcPct val="150000"/>
              </a:lnSpc>
              <a:spcBef>
                <a:spcPct val="20000"/>
              </a:spcBef>
              <a:spcAft>
                <a:spcPct val="0"/>
              </a:spcAft>
              <a:defRPr/>
            </a:pPr>
            <a:r>
              <a:rPr lang="en-US" b="1" kern="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Join CDFA Today! </a:t>
            </a:r>
            <a:endParaRPr lang="en-US" sz="24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3" name="Content Placeholder 2">
            <a:extLst>
              <a:ext uri="{FF2B5EF4-FFF2-40B4-BE49-F238E27FC236}">
                <a16:creationId xmlns:a16="http://schemas.microsoft.com/office/drawing/2014/main" id="{963A437B-FE32-C64A-AB79-0FE2B8EA11FB}"/>
              </a:ext>
            </a:extLst>
          </p:cNvPr>
          <p:cNvSpPr>
            <a:spLocks noGrp="1"/>
          </p:cNvSpPr>
          <p:nvPr>
            <p:ph idx="1"/>
          </p:nvPr>
        </p:nvSpPr>
        <p:spPr>
          <a:xfrm>
            <a:off x="1284515" y="1671221"/>
            <a:ext cx="8218713" cy="3841785"/>
          </a:xfrm>
        </p:spPr>
        <p:txBody>
          <a:bodyPr>
            <a:normAutofit fontScale="92500" lnSpcReduction="10000"/>
          </a:bodyPr>
          <a:lstStyle/>
          <a:p>
            <a:pPr marL="0" indent="0" algn="ctr" defTabSz="914264" fontAlgn="base">
              <a:lnSpc>
                <a:spcPct val="160000"/>
              </a:lnSpc>
              <a:spcBef>
                <a:spcPct val="0"/>
              </a:spcBef>
              <a:spcAft>
                <a:spcPct val="0"/>
              </a:spcAft>
              <a:buClrTx/>
              <a:buSzTx/>
              <a:buNone/>
              <a:defRPr/>
            </a:pPr>
            <a:r>
              <a:rPr lang="en-US" altLang="en-US" sz="24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Advancing Development Finance Knowledge, </a:t>
            </a:r>
          </a:p>
          <a:p>
            <a:pPr marL="0" indent="0" algn="ctr" defTabSz="914264" fontAlgn="base">
              <a:lnSpc>
                <a:spcPct val="160000"/>
              </a:lnSpc>
              <a:spcBef>
                <a:spcPct val="0"/>
              </a:spcBef>
              <a:spcAft>
                <a:spcPct val="0"/>
              </a:spcAft>
              <a:buClrTx/>
              <a:buSzTx/>
              <a:buNone/>
              <a:defRPr/>
            </a:pPr>
            <a:r>
              <a:rPr lang="en-US" altLang="en-US" sz="24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Networks &amp; Innovation.</a:t>
            </a:r>
          </a:p>
          <a:p>
            <a:pPr marL="228568" indent="0" defTabSz="914264" fontAlgn="base">
              <a:spcBef>
                <a:spcPct val="0"/>
              </a:spcBef>
              <a:spcAft>
                <a:spcPct val="0"/>
              </a:spcAft>
              <a:buClrTx/>
              <a:buSzTx/>
              <a:buNone/>
              <a:defRPr/>
            </a:pPr>
            <a:endParaRPr lang="en-US" sz="1600" b="1" kern="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514278" indent="-285710" defTabSz="914264" fontAlgn="base">
              <a:lnSpc>
                <a:spcPct val="150000"/>
              </a:lnSpc>
              <a:spcBef>
                <a:spcPct val="0"/>
              </a:spcBef>
              <a:spcAft>
                <a:spcPts val="1200"/>
              </a:spcAft>
              <a:buSzTx/>
              <a:defRPr/>
            </a:pPr>
            <a:r>
              <a:rPr lang="en-US" sz="160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Discounted Registration Rates for CDFA Trainings &amp; National Summit.</a:t>
            </a:r>
          </a:p>
          <a:p>
            <a:pPr marL="514278" indent="-285710" defTabSz="914264" fontAlgn="base">
              <a:lnSpc>
                <a:spcPct val="150000"/>
              </a:lnSpc>
              <a:spcBef>
                <a:spcPct val="0"/>
              </a:spcBef>
              <a:spcAft>
                <a:spcPts val="1200"/>
              </a:spcAft>
              <a:buSzTx/>
              <a:defRPr/>
            </a:pPr>
            <a:r>
              <a:rPr lang="en-US" sz="160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Reduced Rates for Publications in the CDFA Bookstore &amp; Special Offers from Industry Partners.</a:t>
            </a:r>
          </a:p>
          <a:p>
            <a:pPr marL="514278" indent="-285710" defTabSz="914264" fontAlgn="base">
              <a:lnSpc>
                <a:spcPct val="150000"/>
              </a:lnSpc>
              <a:spcBef>
                <a:spcPct val="0"/>
              </a:spcBef>
              <a:spcAft>
                <a:spcPts val="1200"/>
              </a:spcAft>
              <a:buSzTx/>
              <a:defRPr/>
            </a:pPr>
            <a:r>
              <a:rPr lang="en-US" sz="160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Exclusive Access to the CDFA Online Resource Database and Federal Financing Clearinghouse.</a:t>
            </a:r>
          </a:p>
          <a:p>
            <a:pPr marL="514278" indent="-285710" defTabSz="914264" fontAlgn="base">
              <a:lnSpc>
                <a:spcPct val="150000"/>
              </a:lnSpc>
              <a:spcBef>
                <a:spcPct val="0"/>
              </a:spcBef>
              <a:spcAft>
                <a:spcPts val="1200"/>
              </a:spcAft>
              <a:buSzTx/>
              <a:defRPr/>
            </a:pPr>
            <a:r>
              <a:rPr lang="en-US" sz="160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Free Job and RFP Postings.</a:t>
            </a:r>
          </a:p>
        </p:txBody>
      </p:sp>
      <p:sp>
        <p:nvSpPr>
          <p:cNvPr id="5" name="Rectangle 4">
            <a:extLst>
              <a:ext uri="{FF2B5EF4-FFF2-40B4-BE49-F238E27FC236}">
                <a16:creationId xmlns:a16="http://schemas.microsoft.com/office/drawing/2014/main" id="{79D4FACD-AB46-3A4D-B46A-7DB51571AED8}"/>
              </a:ext>
            </a:extLst>
          </p:cNvPr>
          <p:cNvSpPr/>
          <p:nvPr/>
        </p:nvSpPr>
        <p:spPr>
          <a:xfrm>
            <a:off x="2165412" y="5733732"/>
            <a:ext cx="6096000" cy="779701"/>
          </a:xfrm>
          <a:prstGeom prst="rect">
            <a:avLst/>
          </a:prstGeom>
        </p:spPr>
        <p:txBody>
          <a:bodyPr wrap="square">
            <a:spAutoFit/>
          </a:bodyPr>
          <a:lstStyle/>
          <a:p>
            <a:pPr algn="ctr" defTabSz="914264" fontAlgn="base">
              <a:lnSpc>
                <a:spcPct val="150000"/>
              </a:lnSpc>
              <a:spcBef>
                <a:spcPct val="0"/>
              </a:spcBef>
              <a:defRPr/>
            </a:pPr>
            <a:r>
              <a:rPr lang="en-US" sz="1600" dirty="0" err="1">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www.cdfa.net</a:t>
            </a:r>
            <a:endParaRPr lang="en-US" sz="160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algn="ctr" defTabSz="914264" fontAlgn="base">
              <a:lnSpc>
                <a:spcPct val="150000"/>
              </a:lnSpc>
              <a:spcBef>
                <a:spcPct val="0"/>
              </a:spcBef>
              <a:defRPr/>
            </a:pPr>
            <a:r>
              <a:rPr lang="en-US" sz="1600" kern="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t>
            </a:r>
            <a:r>
              <a:rPr lang="en-US" sz="1600" kern="0" dirty="0" err="1">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CDFA_update</a:t>
            </a:r>
            <a:endParaRPr lang="en-US" sz="1600" kern="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7" name="Picture 6">
            <a:extLst>
              <a:ext uri="{FF2B5EF4-FFF2-40B4-BE49-F238E27FC236}">
                <a16:creationId xmlns:a16="http://schemas.microsoft.com/office/drawing/2014/main" id="{A88FB3A0-3672-7C46-906C-AF16F6D384A6}"/>
              </a:ext>
            </a:extLst>
          </p:cNvPr>
          <p:cNvPicPr>
            <a:picLocks noChangeAspect="1"/>
          </p:cNvPicPr>
          <p:nvPr/>
        </p:nvPicPr>
        <p:blipFill>
          <a:blip r:embed="rId3"/>
          <a:stretch>
            <a:fillRect/>
          </a:stretch>
        </p:blipFill>
        <p:spPr>
          <a:xfrm>
            <a:off x="3687319" y="5895386"/>
            <a:ext cx="612193" cy="612193"/>
          </a:xfrm>
          <a:prstGeom prst="rect">
            <a:avLst/>
          </a:prstGeom>
        </p:spPr>
      </p:pic>
    </p:spTree>
    <p:extLst>
      <p:ext uri="{BB962C8B-B14F-4D97-AF65-F5344CB8AC3E}">
        <p14:creationId xmlns:p14="http://schemas.microsoft.com/office/powerpoint/2010/main" val="362636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C97E-F43E-A14F-8F09-2A61AA7CF0B4}"/>
              </a:ext>
            </a:extLst>
          </p:cNvPr>
          <p:cNvSpPr>
            <a:spLocks noGrp="1"/>
          </p:cNvSpPr>
          <p:nvPr>
            <p:ph type="title"/>
          </p:nvPr>
        </p:nvSpPr>
        <p:spPr>
          <a:xfrm>
            <a:off x="677334" y="578070"/>
            <a:ext cx="8596668" cy="1320800"/>
          </a:xfrm>
        </p:spPr>
        <p:txBody>
          <a:bodyPr>
            <a:noAutofit/>
          </a:bodyPr>
          <a:lstStyle/>
          <a:p>
            <a:r>
              <a:rPr lang="en-US" sz="40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Agenda</a:t>
            </a:r>
          </a:p>
        </p:txBody>
      </p:sp>
      <p:sp>
        <p:nvSpPr>
          <p:cNvPr id="3" name="Content Placeholder 2">
            <a:extLst>
              <a:ext uri="{FF2B5EF4-FFF2-40B4-BE49-F238E27FC236}">
                <a16:creationId xmlns:a16="http://schemas.microsoft.com/office/drawing/2014/main" id="{F87B29F5-11FF-6247-894C-BCA6236964FE}"/>
              </a:ext>
            </a:extLst>
          </p:cNvPr>
          <p:cNvSpPr>
            <a:spLocks noGrp="1"/>
          </p:cNvSpPr>
          <p:nvPr>
            <p:ph idx="1"/>
          </p:nvPr>
        </p:nvSpPr>
        <p:spPr>
          <a:xfrm>
            <a:off x="1023702" y="1638544"/>
            <a:ext cx="8596669" cy="4965938"/>
          </a:xfrm>
        </p:spPr>
        <p:txBody>
          <a:bodyPr>
            <a:normAutofit/>
          </a:bodyPr>
          <a:lstStyle/>
          <a:p>
            <a:pP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What is equity capital?</a:t>
            </a:r>
          </a:p>
          <a:p>
            <a:pP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Why is equity capital investment important?</a:t>
            </a:r>
          </a:p>
          <a:p>
            <a:pP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How is equity capital invested?</a:t>
            </a:r>
          </a:p>
          <a:p>
            <a:pPr lvl="1">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Angel Investment</a:t>
            </a:r>
          </a:p>
          <a:p>
            <a:pPr lvl="1">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Venture Capital Investment</a:t>
            </a:r>
          </a:p>
          <a:p>
            <a:pP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SSBCI 1.0 experience with equity programs.</a:t>
            </a:r>
            <a:br>
              <a:rPr lang="en-US" sz="1800" dirty="0"/>
            </a:br>
            <a:endParaRPr lang="en-US" altLang="en-US" sz="18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buFontTx/>
              <a:buChar char="-"/>
              <a:defRPr/>
            </a:pPr>
            <a:endParaRPr lang="en-US" alt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rgbClr val="003A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077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839" y="181010"/>
            <a:ext cx="9147478" cy="1229183"/>
          </a:xfrm>
          <a:prstGeom prst="rect">
            <a:avLst/>
          </a:prstGeom>
        </p:spPr>
        <p:txBody>
          <a:bodyPr vert="horz" wrap="square" lIns="0" tIns="13335" rIns="0" bIns="0" rtlCol="0">
            <a:spAutoFit/>
          </a:bodyPr>
          <a:lstStyle/>
          <a:p>
            <a:pPr marL="12700">
              <a:lnSpc>
                <a:spcPct val="150000"/>
              </a:lnSpc>
              <a:spcBef>
                <a:spcPts val="105"/>
              </a:spcBef>
            </a:pPr>
            <a:r>
              <a:rPr lang="en-US" sz="3200" b="1" spc="-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What is equity capital investment?</a:t>
            </a:r>
            <a:br>
              <a:rPr lang="en-US" sz="3200" b="1" spc="-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sz="2400" b="1" i="1" spc="-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Common </a:t>
            </a:r>
            <a:r>
              <a:rPr sz="2400" b="1" i="1" spc="-1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structure, </a:t>
            </a:r>
            <a:r>
              <a:rPr sz="24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unique</a:t>
            </a:r>
            <a:r>
              <a:rPr sz="2400" b="1" i="1" spc="-4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 </a:t>
            </a:r>
            <a:r>
              <a:rPr sz="2400" b="1" i="1" spc="-1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results</a:t>
            </a:r>
            <a:endParaRPr sz="24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3" name="object 3"/>
          <p:cNvSpPr txBox="1"/>
          <p:nvPr/>
        </p:nvSpPr>
        <p:spPr>
          <a:xfrm>
            <a:off x="1050865" y="1746942"/>
            <a:ext cx="7490462" cy="3184846"/>
          </a:xfrm>
          <a:prstGeom prst="rect">
            <a:avLst/>
          </a:prstGeom>
        </p:spPr>
        <p:txBody>
          <a:bodyPr vert="horz" wrap="square" lIns="0" tIns="12065" rIns="0" bIns="0" rtlCol="0">
            <a:spAutoFit/>
          </a:bodyPr>
          <a:lstStyle/>
          <a:p>
            <a:pPr marL="12065">
              <a:lnSpc>
                <a:spcPct val="150000"/>
              </a:lnSpc>
              <a:spcBef>
                <a:spcPts val="1220"/>
              </a:spcBef>
              <a:tabLst>
                <a:tab pos="241300" algn="l"/>
                <a:tab pos="241935" algn="l"/>
              </a:tabLst>
            </a:pPr>
            <a:r>
              <a:rPr sz="1600" b="1" spc="-5" dirty="0">
                <a:latin typeface="Galaxie Polaris Light" panose="02000000000000000000" pitchFamily="2" charset="0"/>
                <a:ea typeface="Galaxie Polaris Light" panose="02000000000000000000" pitchFamily="2" charset="0"/>
                <a:cs typeface="Galaxie Polaris Light" panose="02000000000000000000" pitchFamily="2" charset="0"/>
              </a:rPr>
              <a:t>Equity </a:t>
            </a:r>
            <a:r>
              <a:rPr sz="1600" b="1" dirty="0">
                <a:latin typeface="Galaxie Polaris Light" panose="02000000000000000000" pitchFamily="2" charset="0"/>
                <a:ea typeface="Galaxie Polaris Light" panose="02000000000000000000" pitchFamily="2" charset="0"/>
                <a:cs typeface="Galaxie Polaris Light" panose="02000000000000000000" pitchFamily="2" charset="0"/>
              </a:rPr>
              <a:t>investment </a:t>
            </a:r>
            <a:r>
              <a:rPr sz="1600" b="1" spc="-15" dirty="0">
                <a:latin typeface="Galaxie Polaris Light" panose="02000000000000000000" pitchFamily="2" charset="0"/>
                <a:ea typeface="Galaxie Polaris Light" panose="02000000000000000000" pitchFamily="2" charset="0"/>
                <a:cs typeface="Galaxie Polaris Light" panose="02000000000000000000" pitchFamily="2" charset="0"/>
              </a:rPr>
              <a:t>into </a:t>
            </a:r>
            <a:r>
              <a:rPr sz="1600" b="1" spc="15" dirty="0">
                <a:latin typeface="Galaxie Polaris Light" panose="02000000000000000000" pitchFamily="2" charset="0"/>
                <a:ea typeface="Galaxie Polaris Light" panose="02000000000000000000" pitchFamily="2" charset="0"/>
                <a:cs typeface="Galaxie Polaris Light" panose="02000000000000000000" pitchFamily="2" charset="0"/>
              </a:rPr>
              <a:t>company, </a:t>
            </a:r>
            <a:r>
              <a:rPr sz="1600" b="1" spc="60" dirty="0">
                <a:latin typeface="Galaxie Polaris Light" panose="02000000000000000000" pitchFamily="2" charset="0"/>
                <a:ea typeface="Galaxie Polaris Light" panose="02000000000000000000" pitchFamily="2" charset="0"/>
                <a:cs typeface="Galaxie Polaris Light" panose="02000000000000000000" pitchFamily="2" charset="0"/>
              </a:rPr>
              <a:t>new</a:t>
            </a:r>
            <a:r>
              <a:rPr sz="1600" b="1" spc="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b="1" spc="55" dirty="0">
                <a:latin typeface="Galaxie Polaris Light" panose="02000000000000000000" pitchFamily="2" charset="0"/>
                <a:ea typeface="Galaxie Polaris Light" panose="02000000000000000000" pitchFamily="2" charset="0"/>
                <a:cs typeface="Galaxie Polaris Light" panose="02000000000000000000" pitchFamily="2" charset="0"/>
              </a:rPr>
              <a:t>ideas</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698500" lvl="1" indent="-229235">
              <a:lnSpc>
                <a:spcPct val="150000"/>
              </a:lnSpc>
              <a:spcBef>
                <a:spcPts val="335"/>
              </a:spcBef>
              <a:buFont typeface="Arial"/>
              <a:buChar char="•"/>
              <a:tabLst>
                <a:tab pos="698500" algn="l"/>
                <a:tab pos="699135" algn="l"/>
              </a:tabLst>
            </a:pPr>
            <a:r>
              <a:rPr sz="1600" spc="-40" dirty="0">
                <a:latin typeface="Galaxie Polaris Light" panose="02000000000000000000" pitchFamily="2" charset="0"/>
                <a:ea typeface="Galaxie Polaris Light" panose="02000000000000000000" pitchFamily="2" charset="0"/>
                <a:cs typeface="Galaxie Polaris Light" panose="02000000000000000000" pitchFamily="2" charset="0"/>
              </a:rPr>
              <a:t>That</a:t>
            </a:r>
            <a:r>
              <a:rPr sz="1600" spc="-13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couldn’t</a:t>
            </a:r>
            <a:r>
              <a:rPr sz="1600" spc="-14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0" dirty="0">
                <a:latin typeface="Galaxie Polaris Light" panose="02000000000000000000" pitchFamily="2" charset="0"/>
                <a:ea typeface="Galaxie Polaris Light" panose="02000000000000000000" pitchFamily="2" charset="0"/>
                <a:cs typeface="Galaxie Polaris Light" panose="02000000000000000000" pitchFamily="2" charset="0"/>
              </a:rPr>
              <a:t>be</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0" dirty="0">
                <a:latin typeface="Galaxie Polaris Light" panose="02000000000000000000" pitchFamily="2" charset="0"/>
                <a:ea typeface="Galaxie Polaris Light" panose="02000000000000000000" pitchFamily="2" charset="0"/>
                <a:cs typeface="Galaxie Polaris Light" panose="02000000000000000000" pitchFamily="2" charset="0"/>
              </a:rPr>
              <a:t>financed</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25" dirty="0">
                <a:latin typeface="Galaxie Polaris Light" panose="02000000000000000000" pitchFamily="2" charset="0"/>
                <a:ea typeface="Galaxie Polaris Light" panose="02000000000000000000" pitchFamily="2" charset="0"/>
                <a:cs typeface="Galaxie Polaris Light" panose="02000000000000000000" pitchFamily="2" charset="0"/>
              </a:rPr>
              <a:t>with</a:t>
            </a:r>
            <a:r>
              <a:rPr sz="1600" spc="-14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0" dirty="0">
                <a:latin typeface="Galaxie Polaris Light" panose="02000000000000000000" pitchFamily="2" charset="0"/>
                <a:ea typeface="Galaxie Polaris Light" panose="02000000000000000000" pitchFamily="2" charset="0"/>
                <a:cs typeface="Galaxie Polaris Light" panose="02000000000000000000" pitchFamily="2" charset="0"/>
              </a:rPr>
              <a:t>traditional</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bank</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45" dirty="0">
                <a:latin typeface="Galaxie Polaris Light" panose="02000000000000000000" pitchFamily="2" charset="0"/>
                <a:ea typeface="Galaxie Polaris Light" panose="02000000000000000000" pitchFamily="2" charset="0"/>
                <a:cs typeface="Galaxie Polaris Light" panose="02000000000000000000" pitchFamily="2" charset="0"/>
              </a:rPr>
              <a:t>financing</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698500" lvl="1" indent="-229235">
              <a:lnSpc>
                <a:spcPct val="150000"/>
              </a:lnSpc>
              <a:spcBef>
                <a:spcPts val="335"/>
              </a:spcBef>
              <a:buFont typeface="Arial"/>
              <a:buChar char="•"/>
              <a:tabLst>
                <a:tab pos="698500" algn="l"/>
                <a:tab pos="699135" algn="l"/>
              </a:tabLst>
            </a:pPr>
            <a:r>
              <a:rPr sz="1600" dirty="0">
                <a:latin typeface="Galaxie Polaris Light" panose="02000000000000000000" pitchFamily="2" charset="0"/>
                <a:ea typeface="Galaxie Polaris Light" panose="02000000000000000000" pitchFamily="2" charset="0"/>
                <a:cs typeface="Galaxie Polaris Light" panose="02000000000000000000" pitchFamily="2" charset="0"/>
              </a:rPr>
              <a:t>With</a:t>
            </a:r>
            <a:r>
              <a:rPr sz="1600" spc="-12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45" dirty="0">
                <a:latin typeface="Galaxie Polaris Light" panose="02000000000000000000" pitchFamily="2" charset="0"/>
                <a:ea typeface="Galaxie Polaris Light" panose="02000000000000000000" pitchFamily="2" charset="0"/>
                <a:cs typeface="Galaxie Polaris Light" panose="02000000000000000000" pitchFamily="2" charset="0"/>
              </a:rPr>
              <a:t>high-growth</a:t>
            </a:r>
            <a:r>
              <a:rPr sz="1600" spc="-12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0" dirty="0">
                <a:latin typeface="Galaxie Polaris Light" panose="02000000000000000000" pitchFamily="2" charset="0"/>
                <a:ea typeface="Galaxie Polaris Light" panose="02000000000000000000" pitchFamily="2" charset="0"/>
                <a:cs typeface="Galaxie Polaris Light" panose="02000000000000000000" pitchFamily="2" charset="0"/>
              </a:rPr>
              <a:t>trajectory</a:t>
            </a:r>
            <a:r>
              <a:rPr sz="1600" spc="-13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0" dirty="0">
                <a:latin typeface="Galaxie Polaris Light" panose="02000000000000000000" pitchFamily="2" charset="0"/>
                <a:ea typeface="Galaxie Polaris Light" panose="02000000000000000000" pitchFamily="2" charset="0"/>
                <a:cs typeface="Galaxie Polaris Light" panose="02000000000000000000" pitchFamily="2" charset="0"/>
              </a:rPr>
              <a:t>that</a:t>
            </a:r>
            <a:r>
              <a:rPr sz="1600" spc="-12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65" dirty="0">
                <a:latin typeface="Galaxie Polaris Light" panose="02000000000000000000" pitchFamily="2" charset="0"/>
                <a:ea typeface="Galaxie Polaris Light" panose="02000000000000000000" pitchFamily="2" charset="0"/>
                <a:cs typeface="Galaxie Polaris Light" panose="02000000000000000000" pitchFamily="2" charset="0"/>
              </a:rPr>
              <a:t>threaten</a:t>
            </a:r>
            <a:r>
              <a:rPr sz="1600" spc="-12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to</a:t>
            </a:r>
            <a:r>
              <a:rPr sz="1600" spc="-12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45" dirty="0">
                <a:latin typeface="Galaxie Polaris Light" panose="02000000000000000000" pitchFamily="2" charset="0"/>
                <a:ea typeface="Galaxie Polaris Light" panose="02000000000000000000" pitchFamily="2" charset="0"/>
                <a:cs typeface="Galaxie Polaris Light" panose="02000000000000000000" pitchFamily="2" charset="0"/>
              </a:rPr>
              <a:t>established</a:t>
            </a:r>
            <a:r>
              <a:rPr sz="1600" spc="-12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0" dirty="0">
                <a:latin typeface="Galaxie Polaris Light" panose="02000000000000000000" pitchFamily="2" charset="0"/>
                <a:ea typeface="Galaxie Polaris Light" panose="02000000000000000000" pitchFamily="2" charset="0"/>
                <a:cs typeface="Galaxie Polaris Light" panose="02000000000000000000" pitchFamily="2" charset="0"/>
              </a:rPr>
              <a:t>products/services</a:t>
            </a:r>
            <a:r>
              <a:rPr sz="1600" spc="-13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0" dirty="0">
                <a:latin typeface="Galaxie Polaris Light" panose="02000000000000000000" pitchFamily="2" charset="0"/>
                <a:ea typeface="Galaxie Polaris Light" panose="02000000000000000000" pitchFamily="2" charset="0"/>
                <a:cs typeface="Galaxie Polaris Light" panose="02000000000000000000" pitchFamily="2" charset="0"/>
              </a:rPr>
              <a:t>or</a:t>
            </a:r>
            <a:r>
              <a:rPr sz="1600" spc="-12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creates</a:t>
            </a:r>
            <a:r>
              <a:rPr sz="1600" spc="-13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25" dirty="0">
                <a:latin typeface="Galaxie Polaris Light" panose="02000000000000000000" pitchFamily="2" charset="0"/>
                <a:ea typeface="Galaxie Polaris Light" panose="02000000000000000000" pitchFamily="2" charset="0"/>
                <a:cs typeface="Galaxie Polaris Light" panose="02000000000000000000" pitchFamily="2" charset="0"/>
              </a:rPr>
              <a:t>new</a:t>
            </a:r>
            <a:r>
              <a:rPr sz="1600" spc="-114"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sectors</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698500" lvl="1" indent="-229235">
              <a:lnSpc>
                <a:spcPct val="150000"/>
              </a:lnSpc>
              <a:spcBef>
                <a:spcPts val="335"/>
              </a:spcBef>
              <a:buFont typeface="Arial"/>
              <a:buChar char="•"/>
              <a:tabLst>
                <a:tab pos="698500" algn="l"/>
                <a:tab pos="699135" algn="l"/>
              </a:tabLst>
            </a:pPr>
            <a:r>
              <a:rPr sz="1600" spc="-40" dirty="0">
                <a:latin typeface="Galaxie Polaris Light" panose="02000000000000000000" pitchFamily="2" charset="0"/>
                <a:ea typeface="Galaxie Polaris Light" panose="02000000000000000000" pitchFamily="2" charset="0"/>
                <a:cs typeface="Galaxie Polaris Light" panose="02000000000000000000" pitchFamily="2" charset="0"/>
              </a:rPr>
              <a:t>That</a:t>
            </a:r>
            <a:r>
              <a:rPr sz="1600" spc="-14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60" dirty="0">
                <a:latin typeface="Galaxie Polaris Light" panose="02000000000000000000" pitchFamily="2" charset="0"/>
                <a:ea typeface="Galaxie Polaris Light" panose="02000000000000000000" pitchFamily="2" charset="0"/>
                <a:cs typeface="Galaxie Polaris Light" panose="02000000000000000000" pitchFamily="2" charset="0"/>
              </a:rPr>
              <a:t>take</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100" dirty="0">
                <a:latin typeface="Galaxie Polaris Light" panose="02000000000000000000" pitchFamily="2" charset="0"/>
                <a:ea typeface="Galaxie Polaris Light" panose="02000000000000000000" pitchFamily="2" charset="0"/>
                <a:cs typeface="Galaxie Polaris Light" panose="02000000000000000000" pitchFamily="2" charset="0"/>
              </a:rPr>
              <a:t>8-10+</a:t>
            </a:r>
            <a:r>
              <a:rPr sz="1600" spc="-15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years</a:t>
            </a:r>
            <a:r>
              <a:rPr sz="1600" spc="-14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to</a:t>
            </a:r>
            <a:r>
              <a:rPr sz="1600" spc="-13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reach</a:t>
            </a:r>
            <a:r>
              <a:rPr sz="1600" spc="-14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0" dirty="0">
                <a:latin typeface="Galaxie Polaris Light" panose="02000000000000000000" pitchFamily="2" charset="0"/>
                <a:ea typeface="Galaxie Polaris Light" panose="02000000000000000000" pitchFamily="2" charset="0"/>
                <a:cs typeface="Galaxie Polaris Light" panose="02000000000000000000" pitchFamily="2" charset="0"/>
              </a:rPr>
              <a:t>maturity</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12065">
              <a:lnSpc>
                <a:spcPct val="150000"/>
              </a:lnSpc>
              <a:tabLst>
                <a:tab pos="241300" algn="l"/>
                <a:tab pos="241935" algn="l"/>
              </a:tabLst>
            </a:pPr>
            <a:endParaRPr lang="en-US" sz="1600" b="1" spc="-5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12065">
              <a:lnSpc>
                <a:spcPct val="150000"/>
              </a:lnSpc>
              <a:tabLst>
                <a:tab pos="241300" algn="l"/>
                <a:tab pos="241935" algn="l"/>
              </a:tabLst>
            </a:pPr>
            <a:r>
              <a:rPr sz="1600" b="1" spc="-50" dirty="0">
                <a:latin typeface="Galaxie Polaris Light" panose="02000000000000000000" pitchFamily="2" charset="0"/>
                <a:ea typeface="Galaxie Polaris Light" panose="02000000000000000000" pitchFamily="2" charset="0"/>
                <a:cs typeface="Galaxie Polaris Light" panose="02000000000000000000" pitchFamily="2" charset="0"/>
              </a:rPr>
              <a:t>There </a:t>
            </a:r>
            <a:r>
              <a:rPr sz="1600" b="1" spc="50" dirty="0">
                <a:latin typeface="Galaxie Polaris Light" panose="02000000000000000000" pitchFamily="2" charset="0"/>
                <a:ea typeface="Galaxie Polaris Light" panose="02000000000000000000" pitchFamily="2" charset="0"/>
                <a:cs typeface="Galaxie Polaris Light" panose="02000000000000000000" pitchFamily="2" charset="0"/>
              </a:rPr>
              <a:t>is </a:t>
            </a:r>
            <a:r>
              <a:rPr sz="1600" b="1" spc="-10" dirty="0">
                <a:latin typeface="Galaxie Polaris Light" panose="02000000000000000000" pitchFamily="2" charset="0"/>
                <a:ea typeface="Galaxie Polaris Light" panose="02000000000000000000" pitchFamily="2" charset="0"/>
                <a:cs typeface="Galaxie Polaris Light" panose="02000000000000000000" pitchFamily="2" charset="0"/>
              </a:rPr>
              <a:t>little/no </a:t>
            </a:r>
            <a:r>
              <a:rPr sz="1600" b="1" spc="35" dirty="0">
                <a:latin typeface="Galaxie Polaris Light" panose="02000000000000000000" pitchFamily="2" charset="0"/>
                <a:ea typeface="Galaxie Polaris Light" panose="02000000000000000000" pitchFamily="2" charset="0"/>
                <a:cs typeface="Galaxie Polaris Light" panose="02000000000000000000" pitchFamily="2" charset="0"/>
              </a:rPr>
              <a:t>actual </a:t>
            </a:r>
            <a:r>
              <a:rPr sz="1600" b="1" spc="25" dirty="0">
                <a:latin typeface="Galaxie Polaris Light" panose="02000000000000000000" pitchFamily="2" charset="0"/>
                <a:ea typeface="Galaxie Polaris Light" panose="02000000000000000000" pitchFamily="2" charset="0"/>
                <a:cs typeface="Galaxie Polaris Light" panose="02000000000000000000" pitchFamily="2" charset="0"/>
              </a:rPr>
              <a:t>company </a:t>
            </a:r>
            <a:r>
              <a:rPr sz="1600" b="1" spc="35" dirty="0">
                <a:latin typeface="Galaxie Polaris Light" panose="02000000000000000000" pitchFamily="2" charset="0"/>
                <a:ea typeface="Galaxie Polaris Light" panose="02000000000000000000" pitchFamily="2" charset="0"/>
                <a:cs typeface="Galaxie Polaris Light" panose="02000000000000000000" pitchFamily="2" charset="0"/>
              </a:rPr>
              <a:t>value </a:t>
            </a:r>
            <a:r>
              <a:rPr sz="1600" b="1" spc="40" dirty="0">
                <a:latin typeface="Galaxie Polaris Light" panose="02000000000000000000" pitchFamily="2" charset="0"/>
                <a:ea typeface="Galaxie Polaris Light" panose="02000000000000000000" pitchFamily="2" charset="0"/>
                <a:cs typeface="Galaxie Polaris Light" panose="02000000000000000000" pitchFamily="2" charset="0"/>
              </a:rPr>
              <a:t>unless </a:t>
            </a:r>
            <a:r>
              <a:rPr sz="1600" b="1" dirty="0">
                <a:latin typeface="Galaxie Polaris Light" panose="02000000000000000000" pitchFamily="2" charset="0"/>
                <a:ea typeface="Galaxie Polaris Light" panose="02000000000000000000" pitchFamily="2" charset="0"/>
                <a:cs typeface="Galaxie Polaris Light" panose="02000000000000000000" pitchFamily="2" charset="0"/>
              </a:rPr>
              <a:t>it’s </a:t>
            </a:r>
            <a:r>
              <a:rPr sz="1600" b="1" spc="15" dirty="0">
                <a:latin typeface="Galaxie Polaris Light" panose="02000000000000000000" pitchFamily="2" charset="0"/>
                <a:ea typeface="Galaxie Polaris Light" panose="02000000000000000000" pitchFamily="2" charset="0"/>
                <a:cs typeface="Galaxie Polaris Light" panose="02000000000000000000" pitchFamily="2" charset="0"/>
              </a:rPr>
              <a:t>acquired </a:t>
            </a:r>
            <a:r>
              <a:rPr sz="1600" b="1" spc="-50" dirty="0">
                <a:latin typeface="Galaxie Polaris Light" panose="02000000000000000000" pitchFamily="2" charset="0"/>
                <a:ea typeface="Galaxie Polaris Light" panose="02000000000000000000" pitchFamily="2" charset="0"/>
                <a:cs typeface="Galaxie Polaris Light" panose="02000000000000000000" pitchFamily="2" charset="0"/>
              </a:rPr>
              <a:t>or </a:t>
            </a:r>
            <a:r>
              <a:rPr sz="1600" b="1" spc="55" dirty="0">
                <a:latin typeface="Galaxie Polaris Light" panose="02000000000000000000" pitchFamily="2" charset="0"/>
                <a:ea typeface="Galaxie Polaris Light" panose="02000000000000000000" pitchFamily="2" charset="0"/>
                <a:cs typeface="Galaxie Polaris Light" panose="02000000000000000000" pitchFamily="2" charset="0"/>
              </a:rPr>
              <a:t>goes</a:t>
            </a:r>
            <a:r>
              <a:rPr sz="1600" b="1" spc="-17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b="1" spc="10" dirty="0">
                <a:latin typeface="Galaxie Polaris Light" panose="02000000000000000000" pitchFamily="2" charset="0"/>
                <a:ea typeface="Galaxie Polaris Light" panose="02000000000000000000" pitchFamily="2" charset="0"/>
                <a:cs typeface="Galaxie Polaris Light" panose="02000000000000000000" pitchFamily="2" charset="0"/>
              </a:rPr>
              <a:t>public</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12065">
              <a:lnSpc>
                <a:spcPct val="150000"/>
              </a:lnSpc>
              <a:spcBef>
                <a:spcPts val="1210"/>
              </a:spcBef>
              <a:tabLst>
                <a:tab pos="241300" algn="l"/>
                <a:tab pos="241935" algn="l"/>
              </a:tabLst>
            </a:pPr>
            <a:endParaRPr sz="1600" dirty="0">
              <a:solidFill>
                <a:srgbClr val="16486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839" y="181010"/>
            <a:ext cx="9147478" cy="1229183"/>
          </a:xfrm>
          <a:prstGeom prst="rect">
            <a:avLst/>
          </a:prstGeom>
        </p:spPr>
        <p:txBody>
          <a:bodyPr vert="horz" wrap="square" lIns="0" tIns="13335" rIns="0" bIns="0" rtlCol="0">
            <a:spAutoFit/>
          </a:bodyPr>
          <a:lstStyle/>
          <a:p>
            <a:pPr marL="12700">
              <a:lnSpc>
                <a:spcPct val="150000"/>
              </a:lnSpc>
              <a:spcBef>
                <a:spcPts val="105"/>
              </a:spcBef>
            </a:pPr>
            <a:r>
              <a:rPr lang="en-US" sz="3200" b="1" spc="-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What is equity capital investment?</a:t>
            </a:r>
            <a:br>
              <a:rPr lang="en-US" sz="3200" b="1" spc="-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sz="2400" b="1" i="1" spc="-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Common </a:t>
            </a:r>
            <a:r>
              <a:rPr sz="2400" b="1" i="1" spc="-1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structure, </a:t>
            </a:r>
            <a:r>
              <a:rPr sz="24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unique</a:t>
            </a:r>
            <a:r>
              <a:rPr sz="2400" b="1" i="1" spc="-40"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 </a:t>
            </a:r>
            <a:r>
              <a:rPr sz="2400" b="1" i="1" spc="-1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results</a:t>
            </a:r>
            <a:endParaRPr sz="24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3" name="object 3"/>
          <p:cNvSpPr txBox="1"/>
          <p:nvPr/>
        </p:nvSpPr>
        <p:spPr>
          <a:xfrm>
            <a:off x="1050866" y="1746942"/>
            <a:ext cx="7760625" cy="4026102"/>
          </a:xfrm>
          <a:prstGeom prst="rect">
            <a:avLst/>
          </a:prstGeom>
        </p:spPr>
        <p:txBody>
          <a:bodyPr vert="horz" wrap="square" lIns="0" tIns="12065" rIns="0" bIns="0" rtlCol="0">
            <a:spAutoFit/>
          </a:bodyPr>
          <a:lstStyle/>
          <a:p>
            <a:pPr marL="12065">
              <a:lnSpc>
                <a:spcPct val="150000"/>
              </a:lnSpc>
              <a:spcBef>
                <a:spcPts val="1210"/>
              </a:spcBef>
              <a:tabLst>
                <a:tab pos="241300" algn="l"/>
                <a:tab pos="241935" algn="l"/>
              </a:tabLst>
            </a:pPr>
            <a:r>
              <a:rPr sz="1600" b="1" spc="-20" dirty="0">
                <a:latin typeface="Galaxie Polaris Light" panose="02000000000000000000" pitchFamily="2" charset="0"/>
                <a:ea typeface="Galaxie Polaris Light" panose="02000000000000000000" pitchFamily="2" charset="0"/>
                <a:cs typeface="Galaxie Polaris Light" panose="02000000000000000000" pitchFamily="2" charset="0"/>
              </a:rPr>
              <a:t>Economic </a:t>
            </a:r>
            <a:r>
              <a:rPr sz="1600" b="1" spc="15" dirty="0">
                <a:latin typeface="Galaxie Polaris Light" panose="02000000000000000000" pitchFamily="2" charset="0"/>
                <a:ea typeface="Galaxie Polaris Light" panose="02000000000000000000" pitchFamily="2" charset="0"/>
                <a:cs typeface="Galaxie Polaris Light" panose="02000000000000000000" pitchFamily="2" charset="0"/>
              </a:rPr>
              <a:t>alignment </a:t>
            </a:r>
            <a:r>
              <a:rPr sz="1600" b="1" spc="35" dirty="0">
                <a:latin typeface="Galaxie Polaris Light" panose="02000000000000000000" pitchFamily="2" charset="0"/>
                <a:ea typeface="Galaxie Polaris Light" panose="02000000000000000000" pitchFamily="2" charset="0"/>
                <a:cs typeface="Galaxie Polaris Light" panose="02000000000000000000" pitchFamily="2" charset="0"/>
              </a:rPr>
              <a:t>among </a:t>
            </a:r>
            <a:r>
              <a:rPr sz="1600" b="1" spc="30" dirty="0">
                <a:latin typeface="Galaxie Polaris Light" panose="02000000000000000000" pitchFamily="2" charset="0"/>
                <a:ea typeface="Galaxie Polaris Light" panose="02000000000000000000" pitchFamily="2" charset="0"/>
                <a:cs typeface="Galaxie Polaris Light" panose="02000000000000000000" pitchFamily="2" charset="0"/>
              </a:rPr>
              <a:t>all</a:t>
            </a:r>
            <a:r>
              <a:rPr sz="1600" b="1" spc="-8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b="1" spc="20" dirty="0">
                <a:latin typeface="Galaxie Polaris Light" panose="02000000000000000000" pitchFamily="2" charset="0"/>
                <a:ea typeface="Galaxie Polaris Light" panose="02000000000000000000" pitchFamily="2" charset="0"/>
                <a:cs typeface="Galaxie Polaris Light" panose="02000000000000000000" pitchFamily="2" charset="0"/>
              </a:rPr>
              <a:t>stakeholders</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698500" lvl="1" indent="-229235">
              <a:lnSpc>
                <a:spcPct val="150000"/>
              </a:lnSpc>
              <a:spcBef>
                <a:spcPts val="345"/>
              </a:spcBef>
              <a:buFont typeface="Arial"/>
              <a:buChar char="•"/>
              <a:tabLst>
                <a:tab pos="698500" algn="l"/>
                <a:tab pos="699135" algn="l"/>
              </a:tabLst>
            </a:pPr>
            <a:r>
              <a:rPr sz="1600" spc="-35" dirty="0">
                <a:latin typeface="Galaxie Polaris Light" panose="02000000000000000000" pitchFamily="2" charset="0"/>
                <a:ea typeface="Galaxie Polaris Light" panose="02000000000000000000" pitchFamily="2" charset="0"/>
                <a:cs typeface="Galaxie Polaris Light" panose="02000000000000000000" pitchFamily="2" charset="0"/>
              </a:rPr>
              <a:t>Value</a:t>
            </a:r>
            <a:r>
              <a:rPr lang="en-US" sz="1600" spc="-35" dirty="0">
                <a:latin typeface="Galaxie Polaris Light" panose="02000000000000000000" pitchFamily="2" charset="0"/>
                <a:ea typeface="Galaxie Polaris Light" panose="02000000000000000000" pitchFamily="2" charset="0"/>
                <a:cs typeface="Galaxie Polaris Light" panose="02000000000000000000" pitchFamily="2" charset="0"/>
              </a:rPr>
              <a:t>/success</a:t>
            </a:r>
            <a:r>
              <a:rPr sz="1600" spc="-14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45" dirty="0">
                <a:latin typeface="Galaxie Polaris Light" panose="02000000000000000000" pitchFamily="2" charset="0"/>
                <a:ea typeface="Galaxie Polaris Light" panose="02000000000000000000" pitchFamily="2" charset="0"/>
                <a:cs typeface="Galaxie Polaris Light" panose="02000000000000000000" pitchFamily="2" charset="0"/>
              </a:rPr>
              <a:t>is</a:t>
            </a:r>
            <a:r>
              <a:rPr sz="1600" spc="-114"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b="1" u="sng" spc="-5" dirty="0">
                <a:uFill>
                  <a:solidFill>
                    <a:srgbClr val="2C2C2C"/>
                  </a:solidFill>
                </a:uFill>
                <a:latin typeface="Galaxie Polaris Light" panose="02000000000000000000" pitchFamily="2" charset="0"/>
                <a:ea typeface="Galaxie Polaris Light" panose="02000000000000000000" pitchFamily="2" charset="0"/>
                <a:cs typeface="Galaxie Polaris Light" panose="02000000000000000000" pitchFamily="2" charset="0"/>
              </a:rPr>
              <a:t>not</a:t>
            </a:r>
            <a:r>
              <a:rPr sz="1600" b="1" spc="-3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0" dirty="0">
                <a:latin typeface="Galaxie Polaris Light" panose="02000000000000000000" pitchFamily="2" charset="0"/>
                <a:ea typeface="Galaxie Polaris Light" panose="02000000000000000000" pitchFamily="2" charset="0"/>
                <a:cs typeface="Galaxie Polaris Light" panose="02000000000000000000" pitchFamily="2" charset="0"/>
              </a:rPr>
              <a:t>driven</a:t>
            </a:r>
            <a:r>
              <a:rPr sz="1600" spc="-12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60" dirty="0">
                <a:latin typeface="Galaxie Polaris Light" panose="02000000000000000000" pitchFamily="2" charset="0"/>
                <a:ea typeface="Galaxie Polaris Light" panose="02000000000000000000" pitchFamily="2" charset="0"/>
                <a:cs typeface="Galaxie Polaris Light" panose="02000000000000000000" pitchFamily="2" charset="0"/>
              </a:rPr>
              <a:t>by</a:t>
            </a:r>
            <a:r>
              <a:rPr sz="1600" spc="-14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60" dirty="0">
                <a:latin typeface="Galaxie Polaris Light" panose="02000000000000000000" pitchFamily="2" charset="0"/>
                <a:ea typeface="Galaxie Polaris Light" panose="02000000000000000000" pitchFamily="2" charset="0"/>
                <a:cs typeface="Galaxie Polaris Light" panose="02000000000000000000" pitchFamily="2" charset="0"/>
              </a:rPr>
              <a:t>quick</a:t>
            </a:r>
            <a:r>
              <a:rPr sz="1600" spc="-12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90" dirty="0">
                <a:latin typeface="Galaxie Polaris Light" panose="02000000000000000000" pitchFamily="2" charset="0"/>
                <a:ea typeface="Galaxie Polaris Light" panose="02000000000000000000" pitchFamily="2" charset="0"/>
                <a:cs typeface="Galaxie Polaris Light" panose="02000000000000000000" pitchFamily="2" charset="0"/>
              </a:rPr>
              <a:t>returns,</a:t>
            </a:r>
            <a:r>
              <a:rPr sz="1600" spc="-114"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40" dirty="0">
                <a:latin typeface="Galaxie Polaris Light" panose="02000000000000000000" pitchFamily="2" charset="0"/>
                <a:ea typeface="Galaxie Polaris Light" panose="02000000000000000000" pitchFamily="2" charset="0"/>
                <a:cs typeface="Galaxie Polaris Light" panose="02000000000000000000" pitchFamily="2" charset="0"/>
              </a:rPr>
              <a:t>financial</a:t>
            </a:r>
            <a:r>
              <a:rPr sz="1600" spc="-10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5" dirty="0">
                <a:latin typeface="Galaxie Polaris Light" panose="02000000000000000000" pitchFamily="2" charset="0"/>
                <a:ea typeface="Galaxie Polaris Light" panose="02000000000000000000" pitchFamily="2" charset="0"/>
                <a:cs typeface="Galaxie Polaris Light" panose="02000000000000000000" pitchFamily="2" charset="0"/>
              </a:rPr>
              <a:t>engineering,</a:t>
            </a:r>
            <a:r>
              <a:rPr sz="1600" spc="-10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5" dirty="0">
                <a:latin typeface="Galaxie Polaris Light" panose="02000000000000000000" pitchFamily="2" charset="0"/>
                <a:ea typeface="Galaxie Polaris Light" panose="02000000000000000000" pitchFamily="2" charset="0"/>
                <a:cs typeface="Galaxie Polaris Light" panose="02000000000000000000" pitchFamily="2" charset="0"/>
              </a:rPr>
              <a:t>debt,</a:t>
            </a:r>
            <a:r>
              <a:rPr sz="1600" spc="-14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0" dirty="0">
                <a:latin typeface="Galaxie Polaris Light" panose="02000000000000000000" pitchFamily="2" charset="0"/>
                <a:ea typeface="Galaxie Polaris Light" panose="02000000000000000000" pitchFamily="2" charset="0"/>
                <a:cs typeface="Galaxie Polaris Light" panose="02000000000000000000" pitchFamily="2" charset="0"/>
              </a:rPr>
              <a:t>or</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0" dirty="0">
                <a:latin typeface="Galaxie Polaris Light" panose="02000000000000000000" pitchFamily="2" charset="0"/>
                <a:ea typeface="Galaxie Polaris Light" panose="02000000000000000000" pitchFamily="2" charset="0"/>
                <a:cs typeface="Galaxie Polaris Light" panose="02000000000000000000" pitchFamily="2" charset="0"/>
              </a:rPr>
              <a:t>transaction</a:t>
            </a:r>
            <a:r>
              <a:rPr sz="1600" spc="-12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0" dirty="0">
                <a:latin typeface="Galaxie Polaris Light" panose="02000000000000000000" pitchFamily="2" charset="0"/>
                <a:ea typeface="Galaxie Polaris Light" panose="02000000000000000000" pitchFamily="2" charset="0"/>
                <a:cs typeface="Galaxie Polaris Light" panose="02000000000000000000" pitchFamily="2" charset="0"/>
              </a:rPr>
              <a:t>fees</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698500" lvl="1" indent="-229235">
              <a:lnSpc>
                <a:spcPct val="150000"/>
              </a:lnSpc>
              <a:spcBef>
                <a:spcPts val="335"/>
              </a:spcBef>
              <a:buFont typeface="Arial"/>
              <a:buChar char="•"/>
              <a:tabLst>
                <a:tab pos="698500" algn="l"/>
                <a:tab pos="699135" algn="l"/>
              </a:tabLst>
            </a:pPr>
            <a:r>
              <a:rPr sz="1600" spc="-60" dirty="0">
                <a:latin typeface="Galaxie Polaris Light" panose="02000000000000000000" pitchFamily="2" charset="0"/>
                <a:ea typeface="Galaxie Polaris Light" panose="02000000000000000000" pitchFamily="2" charset="0"/>
                <a:cs typeface="Galaxie Polaris Light" panose="02000000000000000000" pitchFamily="2" charset="0"/>
              </a:rPr>
              <a:t>Founder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benefit </a:t>
            </a:r>
            <a:r>
              <a:rPr sz="1600" spc="-18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45" dirty="0">
                <a:latin typeface="Galaxie Polaris Light" panose="02000000000000000000" pitchFamily="2" charset="0"/>
                <a:ea typeface="Galaxie Polaris Light" panose="02000000000000000000" pitchFamily="2" charset="0"/>
                <a:cs typeface="Galaxie Polaris Light" panose="02000000000000000000" pitchFamily="2" charset="0"/>
              </a:rPr>
              <a:t>appreciated </a:t>
            </a:r>
            <a:r>
              <a:rPr sz="1600" spc="-75" dirty="0">
                <a:latin typeface="Galaxie Polaris Light" panose="02000000000000000000" pitchFamily="2" charset="0"/>
                <a:ea typeface="Galaxie Polaris Light" panose="02000000000000000000" pitchFamily="2" charset="0"/>
                <a:cs typeface="Galaxie Polaris Light" panose="02000000000000000000" pitchFamily="2" charset="0"/>
              </a:rPr>
              <a:t>stock/stock</a:t>
            </a:r>
            <a:r>
              <a:rPr sz="1600" spc="-35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0" dirty="0">
                <a:latin typeface="Galaxie Polaris Light" panose="02000000000000000000" pitchFamily="2" charset="0"/>
                <a:ea typeface="Galaxie Polaris Light" panose="02000000000000000000" pitchFamily="2" charset="0"/>
                <a:cs typeface="Galaxie Polaris Light" panose="02000000000000000000" pitchFamily="2" charset="0"/>
              </a:rPr>
              <a:t>options</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698500" lvl="1" indent="-229235">
              <a:lnSpc>
                <a:spcPct val="150000"/>
              </a:lnSpc>
              <a:spcBef>
                <a:spcPts val="325"/>
              </a:spcBef>
              <a:buFont typeface="Arial"/>
              <a:buChar char="•"/>
              <a:tabLst>
                <a:tab pos="698500" algn="l"/>
                <a:tab pos="699135" algn="l"/>
              </a:tabLst>
            </a:pPr>
            <a:r>
              <a:rPr sz="1600" spc="-70" dirty="0">
                <a:latin typeface="Galaxie Polaris Light" panose="02000000000000000000" pitchFamily="2" charset="0"/>
                <a:ea typeface="Galaxie Polaris Light" panose="02000000000000000000" pitchFamily="2" charset="0"/>
                <a:cs typeface="Galaxie Polaris Light" panose="02000000000000000000" pitchFamily="2" charset="0"/>
              </a:rPr>
              <a:t>Employee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benefit </a:t>
            </a:r>
            <a:r>
              <a:rPr sz="1600" spc="-18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60" dirty="0">
                <a:latin typeface="Galaxie Polaris Light" panose="02000000000000000000" pitchFamily="2" charset="0"/>
                <a:ea typeface="Galaxie Polaris Light" panose="02000000000000000000" pitchFamily="2" charset="0"/>
                <a:cs typeface="Galaxie Polaris Light" panose="02000000000000000000" pitchFamily="2" charset="0"/>
              </a:rPr>
              <a:t>stock</a:t>
            </a:r>
            <a:r>
              <a:rPr sz="1600" spc="-26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0" dirty="0">
                <a:latin typeface="Galaxie Polaris Light" panose="02000000000000000000" pitchFamily="2" charset="0"/>
                <a:ea typeface="Galaxie Polaris Light" panose="02000000000000000000" pitchFamily="2" charset="0"/>
                <a:cs typeface="Galaxie Polaris Light" panose="02000000000000000000" pitchFamily="2" charset="0"/>
              </a:rPr>
              <a:t>options</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698500" lvl="1" indent="-229235">
              <a:lnSpc>
                <a:spcPct val="150000"/>
              </a:lnSpc>
              <a:spcBef>
                <a:spcPts val="335"/>
              </a:spcBef>
              <a:buFont typeface="Arial"/>
              <a:buChar char="•"/>
              <a:tabLst>
                <a:tab pos="698500" algn="l"/>
                <a:tab pos="699135" algn="l"/>
              </a:tabLst>
            </a:pPr>
            <a:r>
              <a:rPr sz="1600" dirty="0">
                <a:latin typeface="Galaxie Polaris Light" panose="02000000000000000000" pitchFamily="2" charset="0"/>
                <a:ea typeface="Galaxie Polaris Light" panose="02000000000000000000" pitchFamily="2" charset="0"/>
                <a:cs typeface="Galaxie Polaris Light" panose="02000000000000000000" pitchFamily="2" charset="0"/>
              </a:rPr>
              <a:t>VC</a:t>
            </a:r>
            <a:r>
              <a:rPr sz="1600" spc="-14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65" dirty="0">
                <a:latin typeface="Galaxie Polaris Light" panose="02000000000000000000" pitchFamily="2" charset="0"/>
                <a:ea typeface="Galaxie Polaris Light" panose="02000000000000000000" pitchFamily="2" charset="0"/>
                <a:cs typeface="Galaxie Polaris Light" panose="02000000000000000000" pitchFamily="2" charset="0"/>
              </a:rPr>
              <a:t>investor</a:t>
            </a:r>
            <a:r>
              <a:rPr sz="1600" spc="-14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5" dirty="0">
                <a:latin typeface="Galaxie Polaris Light" panose="02000000000000000000" pitchFamily="2" charset="0"/>
                <a:ea typeface="Galaxie Polaris Light" panose="02000000000000000000" pitchFamily="2" charset="0"/>
                <a:cs typeface="Galaxie Polaris Light" panose="02000000000000000000" pitchFamily="2" charset="0"/>
              </a:rPr>
              <a:t>&amp;</a:t>
            </a:r>
            <a:r>
              <a:rPr sz="1600" spc="-14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 dirty="0">
                <a:latin typeface="Galaxie Polaris Light" panose="02000000000000000000" pitchFamily="2" charset="0"/>
                <a:ea typeface="Galaxie Polaris Light" panose="02000000000000000000" pitchFamily="2" charset="0"/>
                <a:cs typeface="Galaxie Polaris Light" panose="02000000000000000000" pitchFamily="2" charset="0"/>
              </a:rPr>
              <a:t>LPs</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45" dirty="0">
                <a:latin typeface="Galaxie Polaris Light" panose="02000000000000000000" pitchFamily="2" charset="0"/>
                <a:ea typeface="Galaxie Polaris Light" panose="02000000000000000000" pitchFamily="2" charset="0"/>
                <a:cs typeface="Galaxie Polaris Light" panose="02000000000000000000" pitchFamily="2" charset="0"/>
              </a:rPr>
              <a:t>split</a:t>
            </a:r>
            <a:r>
              <a:rPr sz="1600" spc="-13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0" dirty="0">
                <a:latin typeface="Galaxie Polaris Light" panose="02000000000000000000" pitchFamily="2" charset="0"/>
                <a:ea typeface="Galaxie Polaris Light" panose="02000000000000000000" pitchFamily="2" charset="0"/>
                <a:cs typeface="Galaxie Polaris Light" panose="02000000000000000000" pitchFamily="2" charset="0"/>
              </a:rPr>
              <a:t>the</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40" dirty="0">
                <a:latin typeface="Galaxie Polaris Light" panose="02000000000000000000" pitchFamily="2" charset="0"/>
                <a:ea typeface="Galaxie Polaris Light" panose="02000000000000000000" pitchFamily="2" charset="0"/>
                <a:cs typeface="Galaxie Polaris Light" panose="02000000000000000000" pitchFamily="2" charset="0"/>
              </a:rPr>
              <a:t>gains</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698500" lvl="1" indent="-229235">
              <a:lnSpc>
                <a:spcPct val="150000"/>
              </a:lnSpc>
              <a:spcBef>
                <a:spcPts val="340"/>
              </a:spcBef>
              <a:buFont typeface="Arial"/>
              <a:buChar char="•"/>
              <a:tabLst>
                <a:tab pos="698500" algn="l"/>
                <a:tab pos="699135" algn="l"/>
              </a:tabLst>
            </a:pPr>
            <a:r>
              <a:rPr sz="1600" spc="25" dirty="0">
                <a:latin typeface="Galaxie Polaris Light" panose="02000000000000000000" pitchFamily="2" charset="0"/>
                <a:ea typeface="Galaxie Polaris Light" panose="02000000000000000000" pitchFamily="2" charset="0"/>
                <a:cs typeface="Galaxie Polaris Light" panose="02000000000000000000" pitchFamily="2" charset="0"/>
              </a:rPr>
              <a:t>LP</a:t>
            </a:r>
            <a:r>
              <a:rPr sz="1600" spc="-13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benefit</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55" dirty="0">
                <a:latin typeface="Galaxie Polaris Light" panose="02000000000000000000" pitchFamily="2" charset="0"/>
                <a:ea typeface="Galaxie Polaris Light" panose="02000000000000000000" pitchFamily="2" charset="0"/>
                <a:cs typeface="Galaxie Polaris Light" panose="02000000000000000000" pitchFamily="2" charset="0"/>
              </a:rPr>
              <a:t>to</a:t>
            </a:r>
            <a:r>
              <a:rPr sz="1600" spc="-15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0" dirty="0">
                <a:latin typeface="Galaxie Polaris Light" panose="02000000000000000000" pitchFamily="2" charset="0"/>
                <a:ea typeface="Galaxie Polaris Light" panose="02000000000000000000" pitchFamily="2" charset="0"/>
                <a:cs typeface="Galaxie Polaris Light" panose="02000000000000000000" pitchFamily="2" charset="0"/>
              </a:rPr>
              <a:t>their</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60" dirty="0">
                <a:latin typeface="Galaxie Polaris Light" panose="02000000000000000000" pitchFamily="2" charset="0"/>
                <a:ea typeface="Galaxie Polaris Light" panose="02000000000000000000" pitchFamily="2" charset="0"/>
                <a:cs typeface="Galaxie Polaris Light" panose="02000000000000000000" pitchFamily="2" charset="0"/>
              </a:rPr>
              <a:t>constituents</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5" dirty="0">
                <a:latin typeface="Galaxie Polaris Light" panose="02000000000000000000" pitchFamily="2" charset="0"/>
                <a:ea typeface="Galaxie Polaris Light" panose="02000000000000000000" pitchFamily="2" charset="0"/>
                <a:cs typeface="Galaxie Polaris Light" panose="02000000000000000000" pitchFamily="2" charset="0"/>
              </a:rPr>
              <a:t>(endowments,</a:t>
            </a:r>
            <a:r>
              <a:rPr sz="1600" spc="-145"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60" dirty="0">
                <a:latin typeface="Galaxie Polaris Light" panose="02000000000000000000" pitchFamily="2" charset="0"/>
                <a:ea typeface="Galaxie Polaris Light" panose="02000000000000000000" pitchFamily="2" charset="0"/>
                <a:cs typeface="Galaxie Polaris Light" panose="02000000000000000000" pitchFamily="2" charset="0"/>
              </a:rPr>
              <a:t>foundations,</a:t>
            </a:r>
            <a:r>
              <a:rPr sz="1600" spc="-1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sz="1600" spc="-70" dirty="0">
                <a:latin typeface="Galaxie Polaris Light" panose="02000000000000000000" pitchFamily="2" charset="0"/>
                <a:ea typeface="Galaxie Polaris Light" panose="02000000000000000000" pitchFamily="2" charset="0"/>
                <a:cs typeface="Galaxie Polaris Light" panose="02000000000000000000" pitchFamily="2" charset="0"/>
              </a:rPr>
              <a:t>pensions)</a:t>
            </a:r>
            <a:endParaRPr lang="en-US" sz="1600" spc="-7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12065">
              <a:lnSpc>
                <a:spcPct val="150000"/>
              </a:lnSpc>
              <a:spcBef>
                <a:spcPts val="795"/>
              </a:spcBef>
              <a:tabLst>
                <a:tab pos="241300" algn="l"/>
                <a:tab pos="241935" algn="l"/>
              </a:tabLst>
            </a:pPr>
            <a:r>
              <a:rPr lang="en-US" sz="1600" b="1" spc="-10" dirty="0">
                <a:latin typeface="Galaxie Polaris Light" panose="02000000000000000000" pitchFamily="2" charset="0"/>
                <a:ea typeface="Galaxie Polaris Light" panose="02000000000000000000" pitchFamily="2" charset="0"/>
                <a:cs typeface="Galaxie Polaris Light" panose="02000000000000000000" pitchFamily="2" charset="0"/>
              </a:rPr>
              <a:t>Failure </a:t>
            </a:r>
            <a:r>
              <a:rPr lang="en-US" sz="1600" b="1" spc="45" dirty="0">
                <a:latin typeface="Galaxie Polaris Light" panose="02000000000000000000" pitchFamily="2" charset="0"/>
                <a:ea typeface="Galaxie Polaris Light" panose="02000000000000000000" pitchFamily="2" charset="0"/>
                <a:cs typeface="Galaxie Polaris Light" panose="02000000000000000000" pitchFamily="2" charset="0"/>
              </a:rPr>
              <a:t>is </a:t>
            </a:r>
            <a:r>
              <a:rPr lang="en-US" sz="1600" b="1" spc="-15" dirty="0">
                <a:latin typeface="Galaxie Polaris Light" panose="02000000000000000000" pitchFamily="2" charset="0"/>
                <a:ea typeface="Galaxie Polaris Light" panose="02000000000000000000" pitchFamily="2" charset="0"/>
                <a:cs typeface="Galaxie Polaris Light" panose="02000000000000000000" pitchFamily="2" charset="0"/>
              </a:rPr>
              <a:t>inherent: </a:t>
            </a:r>
            <a:r>
              <a:rPr lang="en-US" sz="1600" b="1" spc="-10" dirty="0">
                <a:latin typeface="Galaxie Polaris Light" panose="02000000000000000000" pitchFamily="2" charset="0"/>
                <a:ea typeface="Galaxie Polaris Light" panose="02000000000000000000" pitchFamily="2" charset="0"/>
                <a:cs typeface="Galaxie Polaris Light" panose="02000000000000000000" pitchFamily="2" charset="0"/>
              </a:rPr>
              <a:t>most </a:t>
            </a:r>
            <a:r>
              <a:rPr lang="en-US" sz="1600" b="1" spc="25" dirty="0">
                <a:latin typeface="Galaxie Polaris Light" panose="02000000000000000000" pitchFamily="2" charset="0"/>
                <a:ea typeface="Galaxie Polaris Light" panose="02000000000000000000" pitchFamily="2" charset="0"/>
                <a:cs typeface="Galaxie Polaris Light" panose="02000000000000000000" pitchFamily="2" charset="0"/>
              </a:rPr>
              <a:t>equity-backed </a:t>
            </a:r>
            <a:r>
              <a:rPr lang="en-US" sz="1600" b="1" spc="30" dirty="0">
                <a:latin typeface="Galaxie Polaris Light" panose="02000000000000000000" pitchFamily="2" charset="0"/>
                <a:ea typeface="Galaxie Polaris Light" panose="02000000000000000000" pitchFamily="2" charset="0"/>
                <a:cs typeface="Galaxie Polaris Light" panose="02000000000000000000" pitchFamily="2" charset="0"/>
              </a:rPr>
              <a:t>startups</a:t>
            </a:r>
            <a:r>
              <a:rPr lang="en-US" sz="1600" b="1" spc="-30"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lang="en-US" sz="1600" b="1" spc="30" dirty="0">
                <a:latin typeface="Galaxie Polaris Light" panose="02000000000000000000" pitchFamily="2" charset="0"/>
                <a:ea typeface="Galaxie Polaris Light" panose="02000000000000000000" pitchFamily="2" charset="0"/>
                <a:cs typeface="Galaxie Polaris Light" panose="02000000000000000000" pitchFamily="2" charset="0"/>
              </a:rPr>
              <a:t>fail!</a:t>
            </a:r>
          </a:p>
          <a:p>
            <a:pPr marL="698500" lvl="1" indent="-229235">
              <a:lnSpc>
                <a:spcPct val="150000"/>
              </a:lnSpc>
              <a:spcBef>
                <a:spcPts val="345"/>
              </a:spcBef>
              <a:buFont typeface="Arial"/>
              <a:buChar char="•"/>
              <a:tabLst>
                <a:tab pos="698500" algn="l"/>
                <a:tab pos="699135" algn="l"/>
              </a:tabLst>
            </a:pPr>
            <a:r>
              <a:rPr lang="en-US" sz="1600" spc="-35" dirty="0">
                <a:latin typeface="Galaxie Polaris Light" panose="02000000000000000000" pitchFamily="2" charset="0"/>
                <a:ea typeface="Galaxie Polaris Light" panose="02000000000000000000" pitchFamily="2" charset="0"/>
                <a:cs typeface="Galaxie Polaris Light" panose="02000000000000000000" pitchFamily="2" charset="0"/>
              </a:rPr>
              <a:t>Strong ecosystems help startups survive</a:t>
            </a:r>
            <a:endPar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698500" lvl="1" indent="-229235">
              <a:lnSpc>
                <a:spcPct val="150000"/>
              </a:lnSpc>
              <a:spcBef>
                <a:spcPts val="335"/>
              </a:spcBef>
              <a:buFont typeface="Arial"/>
              <a:buChar char="•"/>
              <a:tabLst>
                <a:tab pos="698500" algn="l"/>
                <a:tab pos="699135" algn="l"/>
              </a:tabLst>
            </a:pPr>
            <a:r>
              <a:rPr lang="en-US" sz="1600" spc="-60" dirty="0">
                <a:latin typeface="Galaxie Polaris Light" panose="02000000000000000000" pitchFamily="2" charset="0"/>
                <a:ea typeface="Galaxie Polaris Light" panose="02000000000000000000" pitchFamily="2" charset="0"/>
                <a:cs typeface="Galaxie Polaris Light" panose="02000000000000000000" pitchFamily="2" charset="0"/>
              </a:rPr>
              <a:t>Industry standard investment practices generate success</a:t>
            </a:r>
            <a:endParaRPr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Tree>
    <p:extLst>
      <p:ext uri="{BB962C8B-B14F-4D97-AF65-F5344CB8AC3E}">
        <p14:creationId xmlns:p14="http://schemas.microsoft.com/office/powerpoint/2010/main" val="418894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94B5E2-D514-4DBF-95FD-15F921CA64E1}"/>
              </a:ext>
            </a:extLst>
          </p:cNvPr>
          <p:cNvSpPr>
            <a:spLocks noGrp="1"/>
          </p:cNvSpPr>
          <p:nvPr>
            <p:ph type="title"/>
          </p:nvPr>
        </p:nvSpPr>
        <p:spPr>
          <a:xfrm>
            <a:off x="431140" y="214170"/>
            <a:ext cx="7413996" cy="914400"/>
          </a:xfrm>
        </p:spPr>
        <p:txBody>
          <a:bodyPr>
            <a:normAutofit fontScale="90000"/>
          </a:bodyPr>
          <a:lstStyle/>
          <a:p>
            <a:pPr>
              <a:lnSpc>
                <a:spcPct val="150000"/>
              </a:lnSpc>
            </a:pPr>
            <a:r>
              <a:rPr lang="en-US" sz="36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Equity capital-</a:t>
            </a:r>
            <a:r>
              <a:rPr lang="en-US"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b</a:t>
            </a:r>
            <a:r>
              <a:rPr lang="en-US" sz="36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acked </a:t>
            </a:r>
            <a:r>
              <a:rPr lang="en-US"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s</a:t>
            </a:r>
            <a:r>
              <a:rPr lang="en-US" sz="36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tartups </a:t>
            </a:r>
            <a:r>
              <a:rPr lang="en-US"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d</a:t>
            </a:r>
            <a:r>
              <a:rPr lang="en-US" sz="36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rive </a:t>
            </a:r>
            <a:r>
              <a:rPr lang="en-US"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n</a:t>
            </a:r>
            <a:r>
              <a:rPr lang="en-US" sz="36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et </a:t>
            </a:r>
            <a:r>
              <a:rPr lang="en-US"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j</a:t>
            </a:r>
            <a:r>
              <a:rPr lang="en-US" sz="36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ob </a:t>
            </a:r>
            <a:r>
              <a:rPr lang="en-US"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c</a:t>
            </a:r>
            <a:r>
              <a:rPr lang="en-US" sz="3600" b="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reation</a:t>
            </a:r>
          </a:p>
        </p:txBody>
      </p:sp>
      <p:sp>
        <p:nvSpPr>
          <p:cNvPr id="37" name="TextBox 36">
            <a:extLst>
              <a:ext uri="{FF2B5EF4-FFF2-40B4-BE49-F238E27FC236}">
                <a16:creationId xmlns:a16="http://schemas.microsoft.com/office/drawing/2014/main" id="{BB08648C-B93A-435A-AD71-353416FD51A7}"/>
              </a:ext>
            </a:extLst>
          </p:cNvPr>
          <p:cNvSpPr txBox="1"/>
          <p:nvPr/>
        </p:nvSpPr>
        <p:spPr>
          <a:xfrm>
            <a:off x="542163" y="4331890"/>
            <a:ext cx="3132943" cy="291105"/>
          </a:xfrm>
          <a:prstGeom prst="rect">
            <a:avLst/>
          </a:prstGeom>
          <a:noFill/>
        </p:spPr>
        <p:txBody>
          <a:bodyPr wrap="square">
            <a:spAutoFit/>
          </a:bodyPr>
          <a:lstStyle/>
          <a:p>
            <a:pPr algn="r">
              <a:lnSpc>
                <a:spcPct val="150000"/>
              </a:lnSpc>
            </a:pPr>
            <a:r>
              <a:rPr lang="en-US" sz="1000" dirty="0">
                <a:latin typeface="Galaxie Polaris Light" panose="02000000000000000000" pitchFamily="2" charset="0"/>
                <a:ea typeface="Galaxie Polaris Light" panose="02000000000000000000" pitchFamily="2" charset="0"/>
                <a:cs typeface="Galaxie Polaris Light" panose="02000000000000000000" pitchFamily="2" charset="0"/>
              </a:rPr>
              <a:t>Source: Congressional Research Service, 2021</a:t>
            </a:r>
          </a:p>
        </p:txBody>
      </p:sp>
      <p:sp>
        <p:nvSpPr>
          <p:cNvPr id="4" name="TextBox 3">
            <a:extLst>
              <a:ext uri="{FF2B5EF4-FFF2-40B4-BE49-F238E27FC236}">
                <a16:creationId xmlns:a16="http://schemas.microsoft.com/office/drawing/2014/main" id="{2730245B-0FEF-4A9C-8A14-A4E0E37B5C92}"/>
              </a:ext>
            </a:extLst>
          </p:cNvPr>
          <p:cNvSpPr txBox="1"/>
          <p:nvPr/>
        </p:nvSpPr>
        <p:spPr>
          <a:xfrm>
            <a:off x="583540" y="1954941"/>
            <a:ext cx="3299863" cy="2309607"/>
          </a:xfrm>
          <a:prstGeom prst="rect">
            <a:avLst/>
          </a:prstGeom>
          <a:noFill/>
        </p:spPr>
        <p:txBody>
          <a:bodyPr wrap="square" rtlCol="0">
            <a:spAutoFit/>
          </a:bodyPr>
          <a:lstStyle/>
          <a:p>
            <a:pPr>
              <a:lnSpc>
                <a:spcPct val="150000"/>
              </a:lnSpc>
            </a:pP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Startups in operation for 1-5 </a:t>
            </a:r>
          </a:p>
          <a:p>
            <a:pPr>
              <a:lnSpc>
                <a:spcPct val="150000"/>
              </a:lnSpc>
            </a:pP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years and those growing to have </a:t>
            </a:r>
          </a:p>
          <a:p>
            <a:pPr>
              <a:lnSpc>
                <a:spcPct val="150000"/>
              </a:lnSpc>
            </a:pP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20+</a:t>
            </a:r>
            <a:r>
              <a:rPr lang="en-US" sz="1400" b="1" dirty="0">
                <a:latin typeface="Galaxie Polaris Light" panose="02000000000000000000" pitchFamily="2" charset="0"/>
                <a:ea typeface="Galaxie Polaris Light" panose="02000000000000000000" pitchFamily="2" charset="0"/>
                <a:cs typeface="Galaxie Polaris Light" panose="02000000000000000000" pitchFamily="2" charset="0"/>
              </a:rPr>
              <a:t> </a:t>
            </a: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employees play a large role </a:t>
            </a:r>
          </a:p>
          <a:p>
            <a:pPr>
              <a:lnSpc>
                <a:spcPct val="150000"/>
              </a:lnSpc>
            </a:pP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in community net job creation; employment concentrated in businesses with high levels of </a:t>
            </a:r>
          </a:p>
          <a:p>
            <a:pPr>
              <a:lnSpc>
                <a:spcPct val="150000"/>
              </a:lnSpc>
            </a:pP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STEM employees.</a:t>
            </a:r>
          </a:p>
        </p:txBody>
      </p:sp>
      <p:sp>
        <p:nvSpPr>
          <p:cNvPr id="19" name="Rectangle: Rounded Corners 18">
            <a:extLst>
              <a:ext uri="{FF2B5EF4-FFF2-40B4-BE49-F238E27FC236}">
                <a16:creationId xmlns:a16="http://schemas.microsoft.com/office/drawing/2014/main" id="{6857F06C-99DE-4B35-8175-A077198317AD}"/>
              </a:ext>
            </a:extLst>
          </p:cNvPr>
          <p:cNvSpPr/>
          <p:nvPr/>
        </p:nvSpPr>
        <p:spPr>
          <a:xfrm>
            <a:off x="4312227" y="4495975"/>
            <a:ext cx="5340928" cy="923330"/>
          </a:xfrm>
          <a:prstGeom prst="roundRect">
            <a:avLst/>
          </a:prstGeom>
          <a:noFill/>
          <a:ln>
            <a:solidFill>
              <a:srgbClr val="164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450"/>
              </a:spcBef>
              <a:spcAft>
                <a:spcPts val="0"/>
              </a:spcAft>
              <a:buClr>
                <a:srgbClr val="E31B23"/>
              </a:buClr>
              <a:buSzTx/>
              <a:buFont typeface="Arial" pitchFamily="34" charset="0"/>
              <a:buNone/>
              <a:tabLst/>
              <a:defRPr/>
            </a:pPr>
            <a:r>
              <a:rPr kumimoji="0" lang="en-US" sz="1400" i="0" u="none" strike="noStrike" kern="1200" cap="none" spc="0" normalizeH="0" baseline="0" noProof="0" dirty="0">
                <a:ln>
                  <a:noFill/>
                </a:ln>
                <a:solidFill>
                  <a:schemeClr val="tx1"/>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Cannot be financed with traditional bank financing.</a:t>
            </a:r>
          </a:p>
          <a:p>
            <a:pPr marL="89297" marR="0" lvl="1" algn="ctr" defTabSz="685800" rtl="0" eaLnBrk="1" fontAlgn="auto" latinLnBrk="0" hangingPunct="1">
              <a:lnSpc>
                <a:spcPct val="150000"/>
              </a:lnSpc>
              <a:spcBef>
                <a:spcPts val="225"/>
              </a:spcBef>
              <a:spcAft>
                <a:spcPts val="0"/>
              </a:spcAft>
              <a:buClr>
                <a:srgbClr val="1F497D">
                  <a:lumMod val="60000"/>
                  <a:lumOff val="40000"/>
                </a:srgbClr>
              </a:buClr>
              <a:buSzTx/>
              <a:tabLst/>
              <a:defRPr/>
            </a:pPr>
            <a:r>
              <a:rPr kumimoji="0" lang="en-US" sz="1400" i="0" u="none" strike="noStrike" kern="1200" cap="none" spc="0" normalizeH="0" baseline="0" noProof="0" dirty="0">
                <a:ln>
                  <a:noFill/>
                </a:ln>
                <a:solidFill>
                  <a:schemeClr val="tx1"/>
                </a:solidFill>
                <a:effectLst/>
                <a:uLnTx/>
                <a:uFillTx/>
                <a:latin typeface="Galaxie Polaris Light" panose="02000000000000000000" pitchFamily="2" charset="0"/>
                <a:ea typeface="Galaxie Polaris Light" panose="02000000000000000000" pitchFamily="2" charset="0"/>
                <a:cs typeface="Galaxie Polaris Light" panose="02000000000000000000" pitchFamily="2" charset="0"/>
              </a:rPr>
              <a:t>Typically require 5 - 8 years (or longer!) to reach maturity.</a:t>
            </a:r>
          </a:p>
        </p:txBody>
      </p:sp>
      <p:pic>
        <p:nvPicPr>
          <p:cNvPr id="3" name="Picture 2">
            <a:extLst>
              <a:ext uri="{FF2B5EF4-FFF2-40B4-BE49-F238E27FC236}">
                <a16:creationId xmlns:a16="http://schemas.microsoft.com/office/drawing/2014/main" id="{64B8DADF-812F-FD43-8BD5-8076E2A1DCFF}"/>
              </a:ext>
            </a:extLst>
          </p:cNvPr>
          <p:cNvPicPr>
            <a:picLocks noChangeAspect="1"/>
          </p:cNvPicPr>
          <p:nvPr/>
        </p:nvPicPr>
        <p:blipFill>
          <a:blip r:embed="rId2"/>
          <a:stretch>
            <a:fillRect/>
          </a:stretch>
        </p:blipFill>
        <p:spPr>
          <a:xfrm>
            <a:off x="4208627" y="1878133"/>
            <a:ext cx="4259298" cy="2386415"/>
          </a:xfrm>
          <a:prstGeom prst="rect">
            <a:avLst/>
          </a:prstGeom>
        </p:spPr>
      </p:pic>
      <p:pic>
        <p:nvPicPr>
          <p:cNvPr id="7" name="Picture 6">
            <a:extLst>
              <a:ext uri="{FF2B5EF4-FFF2-40B4-BE49-F238E27FC236}">
                <a16:creationId xmlns:a16="http://schemas.microsoft.com/office/drawing/2014/main" id="{7D439C0D-AD22-114B-84DA-C1ACFF7BB464}"/>
              </a:ext>
            </a:extLst>
          </p:cNvPr>
          <p:cNvPicPr>
            <a:picLocks noChangeAspect="1"/>
          </p:cNvPicPr>
          <p:nvPr/>
        </p:nvPicPr>
        <p:blipFill rotWithShape="1">
          <a:blip r:embed="rId3"/>
          <a:srcRect l="10125"/>
          <a:stretch/>
        </p:blipFill>
        <p:spPr>
          <a:xfrm>
            <a:off x="8460998" y="1993846"/>
            <a:ext cx="1114672" cy="2386416"/>
          </a:xfrm>
          <a:prstGeom prst="rect">
            <a:avLst/>
          </a:prstGeom>
        </p:spPr>
      </p:pic>
    </p:spTree>
    <p:extLst>
      <p:ext uri="{BB962C8B-B14F-4D97-AF65-F5344CB8AC3E}">
        <p14:creationId xmlns:p14="http://schemas.microsoft.com/office/powerpoint/2010/main" val="216556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839" y="181010"/>
            <a:ext cx="8869681" cy="1388201"/>
          </a:xfrm>
          <a:prstGeom prst="rect">
            <a:avLst/>
          </a:prstGeom>
        </p:spPr>
        <p:txBody>
          <a:bodyPr vert="horz" wrap="square" lIns="0" tIns="13335" rIns="0" bIns="0" rtlCol="0">
            <a:spAutoFit/>
          </a:bodyPr>
          <a:lstStyle/>
          <a:p>
            <a:pPr marL="12700">
              <a:lnSpc>
                <a:spcPct val="150000"/>
              </a:lnSpc>
              <a:spcBef>
                <a:spcPts val="105"/>
              </a:spcBef>
            </a:pPr>
            <a:r>
              <a:rPr lang="en-US" sz="3200" b="1" spc="-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Equity capital + founder build companies from scratch</a:t>
            </a:r>
            <a:endParaRPr sz="24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5" name="Picture 4">
            <a:extLst>
              <a:ext uri="{FF2B5EF4-FFF2-40B4-BE49-F238E27FC236}">
                <a16:creationId xmlns:a16="http://schemas.microsoft.com/office/drawing/2014/main" id="{F6ACE080-032B-594F-A112-F41BE957F283}"/>
              </a:ext>
            </a:extLst>
          </p:cNvPr>
          <p:cNvPicPr>
            <a:picLocks noChangeAspect="1"/>
          </p:cNvPicPr>
          <p:nvPr/>
        </p:nvPicPr>
        <p:blipFill>
          <a:blip r:embed="rId2"/>
          <a:stretch>
            <a:fillRect/>
          </a:stretch>
        </p:blipFill>
        <p:spPr>
          <a:xfrm>
            <a:off x="624839" y="2288542"/>
            <a:ext cx="8989735" cy="2588163"/>
          </a:xfrm>
          <a:prstGeom prst="rect">
            <a:avLst/>
          </a:prstGeom>
        </p:spPr>
      </p:pic>
    </p:spTree>
    <p:extLst>
      <p:ext uri="{BB962C8B-B14F-4D97-AF65-F5344CB8AC3E}">
        <p14:creationId xmlns:p14="http://schemas.microsoft.com/office/powerpoint/2010/main" val="162162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839" y="181010"/>
            <a:ext cx="8869681" cy="649537"/>
          </a:xfrm>
          <a:prstGeom prst="rect">
            <a:avLst/>
          </a:prstGeom>
        </p:spPr>
        <p:txBody>
          <a:bodyPr vert="horz" wrap="square" lIns="0" tIns="13335" rIns="0" bIns="0" rtlCol="0">
            <a:spAutoFit/>
          </a:bodyPr>
          <a:lstStyle/>
          <a:p>
            <a:pPr marL="12700">
              <a:lnSpc>
                <a:spcPct val="150000"/>
              </a:lnSpc>
              <a:spcBef>
                <a:spcPts val="105"/>
              </a:spcBef>
            </a:pPr>
            <a:r>
              <a:rPr lang="en-US" sz="3200" b="1" spc="-5"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rPr>
              <a:t>Capital continuum</a:t>
            </a:r>
            <a:endParaRPr sz="2400" b="1" i="1" dirty="0">
              <a:solidFill>
                <a:srgbClr val="003A80"/>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4" name="Title 6">
            <a:extLst>
              <a:ext uri="{FF2B5EF4-FFF2-40B4-BE49-F238E27FC236}">
                <a16:creationId xmlns:a16="http://schemas.microsoft.com/office/drawing/2014/main" id="{46045C26-42BF-7E41-9696-CE64E0A1639B}"/>
              </a:ext>
            </a:extLst>
          </p:cNvPr>
          <p:cNvSpPr txBox="1">
            <a:spLocks/>
          </p:cNvSpPr>
          <p:nvPr/>
        </p:nvSpPr>
        <p:spPr>
          <a:xfrm>
            <a:off x="907366" y="949181"/>
            <a:ext cx="8587154" cy="914400"/>
          </a:xfrm>
          <a:prstGeom prst="rect">
            <a:avLst/>
          </a:prstGeom>
        </p:spPr>
        <p:txBody>
          <a:bodyPr vert="horz" lIns="91440" tIns="45720" rIns="91440" bIns="45720" rtlCol="0" anchor="t">
            <a:noAutofit/>
          </a:bodyPr>
          <a:lstStyle>
            <a:lvl1pPr algn="l" defTabSz="457131"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20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Equity capital is a continuum of investment that turns an idea into a startup and grows it into a company.</a:t>
            </a:r>
          </a:p>
        </p:txBody>
      </p:sp>
      <p:pic>
        <p:nvPicPr>
          <p:cNvPr id="6" name="Picture 5">
            <a:extLst>
              <a:ext uri="{FF2B5EF4-FFF2-40B4-BE49-F238E27FC236}">
                <a16:creationId xmlns:a16="http://schemas.microsoft.com/office/drawing/2014/main" id="{12521F30-90A1-9D4B-BFF9-77EAE9ABA042}"/>
              </a:ext>
            </a:extLst>
          </p:cNvPr>
          <p:cNvPicPr>
            <a:picLocks noChangeAspect="1"/>
          </p:cNvPicPr>
          <p:nvPr/>
        </p:nvPicPr>
        <p:blipFill>
          <a:blip r:embed="rId2"/>
          <a:stretch>
            <a:fillRect/>
          </a:stretch>
        </p:blipFill>
        <p:spPr>
          <a:xfrm>
            <a:off x="1944050" y="2055919"/>
            <a:ext cx="6513786" cy="4025624"/>
          </a:xfrm>
          <a:prstGeom prst="rect">
            <a:avLst/>
          </a:prstGeom>
        </p:spPr>
      </p:pic>
    </p:spTree>
    <p:extLst>
      <p:ext uri="{BB962C8B-B14F-4D97-AF65-F5344CB8AC3E}">
        <p14:creationId xmlns:p14="http://schemas.microsoft.com/office/powerpoint/2010/main" val="2200869557"/>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24948</TotalTime>
  <Words>1572</Words>
  <Application>Microsoft Macintosh PowerPoint</Application>
  <PresentationFormat>Widescreen</PresentationFormat>
  <Paragraphs>277</Paragraphs>
  <Slides>39</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Galaxie Polaris Light</vt:lpstr>
      <vt:lpstr>Arial</vt:lpstr>
      <vt:lpstr>Open Sans</vt:lpstr>
      <vt:lpstr>muli</vt:lpstr>
      <vt:lpstr>Trebuchet MS</vt:lpstr>
      <vt:lpstr>Wingdings 3</vt:lpstr>
      <vt:lpstr>muli</vt:lpstr>
      <vt:lpstr>Facet</vt:lpstr>
      <vt:lpstr>Overview of Venture Capital Programs with State Small Business Credit Initiative Funding</vt:lpstr>
      <vt:lpstr>Speakers</vt:lpstr>
      <vt:lpstr>Speakers</vt:lpstr>
      <vt:lpstr>Agenda</vt:lpstr>
      <vt:lpstr>What is equity capital investment? Common structure, unique results</vt:lpstr>
      <vt:lpstr>What is equity capital investment? Common structure, unique results</vt:lpstr>
      <vt:lpstr>Equity capital-backed startups drive net job creation</vt:lpstr>
      <vt:lpstr>Equity capital + founder build companies from scratch</vt:lpstr>
      <vt:lpstr>Capital continuum</vt:lpstr>
      <vt:lpstr>Equity capital investment path is long</vt:lpstr>
      <vt:lpstr>Equity capital’s vital role in startup growth More than money</vt:lpstr>
      <vt:lpstr>Type of startup suitable for equity  capital investment</vt:lpstr>
      <vt:lpstr>Speakers</vt:lpstr>
      <vt:lpstr>Angel Capital Association</vt:lpstr>
      <vt:lpstr>The Impact of ACA Angels</vt:lpstr>
      <vt:lpstr>Angels fund the majority of startups  in the USA</vt:lpstr>
      <vt:lpstr>What is an Angel Investor?</vt:lpstr>
      <vt:lpstr>Types of Angel Investors </vt:lpstr>
      <vt:lpstr>Why do people become Angel Investors?   </vt:lpstr>
      <vt:lpstr>Angel Group deal flow process </vt:lpstr>
      <vt:lpstr>Diversity, Equity and Inclusion progress </vt:lpstr>
      <vt:lpstr>Speakers</vt:lpstr>
      <vt:lpstr>About NVCA &amp; Venture Forward</vt:lpstr>
      <vt:lpstr>About NVCA &amp; Venture Forward</vt:lpstr>
      <vt:lpstr>Equity capital for high-growth businesses</vt:lpstr>
      <vt:lpstr>Venture capital investors partner with entrepreneurs  </vt:lpstr>
      <vt:lpstr>Venture capital fund structure</vt:lpstr>
      <vt:lpstr>Venture capital cycle</vt:lpstr>
      <vt:lpstr>Venture capital investors at a glance</vt:lpstr>
      <vt:lpstr>VC-backed companies Innovation and impact</vt:lpstr>
      <vt:lpstr>Diversity, Equity, and Inclusion  Challenges and opportunities</vt:lpstr>
      <vt:lpstr>Speakers</vt:lpstr>
      <vt:lpstr>Equity capital programs in SSBCI 1.0 </vt:lpstr>
      <vt:lpstr>State Venture Capital Direct company investment </vt:lpstr>
      <vt:lpstr>State Venture Capital  Fund Investment</vt:lpstr>
      <vt:lpstr>State program design considerations </vt:lpstr>
      <vt:lpstr>State program capacity considerations </vt:lpstr>
      <vt:lpstr>Q &amp; A</vt:lpstr>
      <vt:lpstr>Join CDFA Today!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Rachel Reilly</cp:lastModifiedBy>
  <cp:revision>251</cp:revision>
  <dcterms:created xsi:type="dcterms:W3CDTF">2019-03-25T19:57:16Z</dcterms:created>
  <dcterms:modified xsi:type="dcterms:W3CDTF">2021-09-22T16:00:08Z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Adam</vt:lpwstr>
  </property>
</Properties>
</file>